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76" r:id="rId3"/>
    <p:sldId id="260" r:id="rId4"/>
    <p:sldId id="285" r:id="rId5"/>
    <p:sldId id="286" r:id="rId6"/>
    <p:sldId id="289" r:id="rId7"/>
    <p:sldId id="277" r:id="rId8"/>
    <p:sldId id="290" r:id="rId9"/>
    <p:sldId id="292" r:id="rId10"/>
    <p:sldId id="293" r:id="rId11"/>
    <p:sldId id="299" r:id="rId12"/>
    <p:sldId id="301" r:id="rId13"/>
    <p:sldId id="287" r:id="rId14"/>
    <p:sldId id="294" r:id="rId15"/>
    <p:sldId id="295" r:id="rId16"/>
    <p:sldId id="296" r:id="rId17"/>
    <p:sldId id="278" r:id="rId18"/>
    <p:sldId id="297" r:id="rId19"/>
    <p:sldId id="298" r:id="rId20"/>
    <p:sldId id="284" r:id="rId21"/>
  </p:sldIdLst>
  <p:sldSz cx="12192000" cy="6858000"/>
  <p:notesSz cx="6858000" cy="9144000"/>
  <p:embeddedFontLst>
    <p:embeddedFont>
      <p:font typeface="맑은 고딕" panose="020B0503020000020004" pitchFamily="50" charset="-127"/>
      <p:regular r:id="rId22"/>
      <p:bold r:id="rId23"/>
    </p:embeddedFont>
    <p:embeddedFont>
      <p:font typeface="배달의민족 한나" panose="02000503000000020003" pitchFamily="2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A69023-B34A-F985-154E-ECE811166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2AD8C6-493B-DFA5-5C74-182C5DB24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14961-83FE-16CA-418D-95462291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44DB9-3D9C-E973-7CCB-7666EFC4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2D66F-1F18-86D6-9195-FD1476EB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95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CCB14-BA65-4790-A822-4532E688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4E3A27-994D-69F7-3F0F-D84E389CA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17F778-43D8-FFD8-91DE-E0D17EA6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FAA9E5-6A7B-35D5-317D-652BDE0B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C740F-9B58-9502-043A-447FA27F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65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7E7BB8E-2C92-F982-EB55-78C8D127B0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416523-6381-9099-F3F2-0B3E5CF82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F85BC-3E22-D907-5D65-C6480CC2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81EE5-26D6-0D69-1FBE-AC3D406FF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BB681-B2F4-E560-D4DE-5D20469B6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88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23C77-5C44-4875-6A4D-8083DEB9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1E197-16DC-3B2E-C804-5B20E6B8B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62BD6-1E82-1BBD-E0AE-8A83CCE5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65F0B6-9537-7AB3-9376-4E74CA89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10D4B6-0B7A-5F8E-CCF6-68DC2F36D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06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57948-17DE-3E79-BCB9-8D83096BF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67A3D6-5335-2FE7-D5AA-DAB131EEF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AEA2A-1E35-9C3F-DD98-DCCF3CD1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666C4-1D93-70EC-9F0B-DE29D9AC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3C15E-E139-4800-B2F3-23ECDEA7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796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A79B6-1964-753D-E936-19B9A296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BB235-24A9-23BF-B931-C5053FCD4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CB1ABE-FF81-C4C7-123E-94F337C60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850B32-0576-241E-9041-D960D9580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93934A-89A3-3B1E-36A6-A827485F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78D3F4-81C6-9E15-BC50-26ED1B5E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31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B7679-52F2-1830-CE78-D5EFCCCB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593D59-551E-CD8E-ADC5-BDE068FBF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A4C936-66FE-0010-74E0-A39CC1C16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0AF7EB-962D-8CF6-9042-BBAC4567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81DBB8-3DF2-86B3-6EF3-87AF8882E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28E611-9A8A-06D8-D682-20E41CE4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1CCFDF-279A-60DF-1D46-0047F67E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93746C-E29D-C058-2DD9-AE0B7E98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7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5F23E-B44A-C264-AE1E-A58FFAE4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EC2554-239B-00D6-9F9E-0FF7BD01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138C78-E11C-0F85-04BF-A323B418A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222BAA-6BB3-0A9B-D5E5-5BBFC98A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75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FAECE24-FE65-ACC6-0016-D1860EF00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8D81B6-885E-A8A0-703F-BD9F8F25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B8BF84-7C4F-739C-939B-2A9AE7BE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463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F1F118-8699-54BC-B60F-64C7E04C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03A0B-DF99-9EDD-2E3F-3EF92FE1E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A1025E-7641-CF77-6A01-CD09022FB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A5C39E-04F1-0626-1C8F-F81480BA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AC05DA-361F-5EFF-9EE2-A7B9BF2D4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18846-8CAD-4CDA-44BE-31E2D5BA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815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89C18-BE51-929F-0318-EB77417C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81FBC1-AB6F-AFDE-B51D-BFA761582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9505BF-B787-CE1F-146B-53E00FDE4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D31411-7624-F51C-6558-5E3F2625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8C98B6-2B72-D95F-1682-0F5FB67C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37FAF2-9BCA-B349-810F-059E065C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01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9E7D52-99FB-715E-622A-E020ABA28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CA17C1-1334-8B6C-60F3-AC6906F20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BA4699-2973-ECF4-A266-EA12A0414D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C945-9018-4450-8BA4-B23C3FC35EA2}" type="datetimeFigureOut">
              <a:rPr lang="ko-KR" altLang="en-US" smtClean="0"/>
              <a:t>2022-11-14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0FBDF8-FAA3-BB73-2934-69F3E7EED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386CD-DDE4-F20E-BC4E-E761FBD14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D6DE1-AB92-4D4F-A72E-53001AB10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55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jp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50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41.png"/><Relationship Id="rId5" Type="http://schemas.openxmlformats.org/officeDocument/2006/relationships/image" Target="../media/image53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52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711957" y="1515765"/>
            <a:ext cx="768086" cy="754708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grpSp>
          <p:nvGrpSpPr>
            <p:cNvPr id="55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/>
          <p:cNvGrpSpPr/>
          <p:nvPr/>
        </p:nvGrpSpPr>
        <p:grpSpPr>
          <a:xfrm>
            <a:off x="227348" y="188640"/>
            <a:ext cx="11809312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227348" y="6597352"/>
            <a:ext cx="11809312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A8F2314-4A9E-854D-C74B-A7FA8322C9CA}"/>
              </a:ext>
            </a:extLst>
          </p:cNvPr>
          <p:cNvSpPr txBox="1"/>
          <p:nvPr/>
        </p:nvSpPr>
        <p:spPr>
          <a:xfrm>
            <a:off x="2483708" y="2603483"/>
            <a:ext cx="722458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전자공학종합설계</a:t>
            </a:r>
            <a:r>
              <a:rPr lang="en-US" altLang="ko-KR" sz="4800" b="1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8BE59-EF44-1D2B-01EE-8BCA172E652A}"/>
              </a:ext>
            </a:extLst>
          </p:cNvPr>
          <p:cNvSpPr txBox="1"/>
          <p:nvPr/>
        </p:nvSpPr>
        <p:spPr>
          <a:xfrm>
            <a:off x="9238122" y="5088163"/>
            <a:ext cx="25972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Team PNP</a:t>
            </a:r>
          </a:p>
          <a:p>
            <a:pPr algn="r"/>
            <a:r>
              <a:rPr lang="ko-KR" altLang="en-US" sz="28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박병준 박선우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4C5CEC-888D-0F53-2BC7-6FC17918FB9F}"/>
              </a:ext>
            </a:extLst>
          </p:cNvPr>
          <p:cNvSpPr txBox="1"/>
          <p:nvPr/>
        </p:nvSpPr>
        <p:spPr>
          <a:xfrm>
            <a:off x="4554399" y="3731298"/>
            <a:ext cx="3083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2022.11.14 </a:t>
            </a:r>
            <a:r>
              <a:rPr lang="ko-KR" altLang="en-US" sz="2400" b="1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중간발표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5">
            <a:extLst>
              <a:ext uri="{FF2B5EF4-FFF2-40B4-BE49-F238E27FC236}">
                <a16:creationId xmlns:a16="http://schemas.microsoft.com/office/drawing/2014/main" id="{4A687DB6-F921-1CB0-2DE7-BDB985527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28" y="467961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진행 상황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CE0740D2-C2D1-CE24-E4D7-093BC6A3B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6" y="1030427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현 상황 분석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5B1742-F6C8-ADB1-ABC1-868E291CFF92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BFA878-2C32-F1D5-2C65-4B83BCA67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F2258A-BD36-42E9-697D-09EA9473D5BB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1E46227-E2EC-ACD6-8392-6F096F2624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28773"/>
              </p:ext>
            </p:extLst>
          </p:nvPr>
        </p:nvGraphicFramePr>
        <p:xfrm>
          <a:off x="5526025" y="1183597"/>
          <a:ext cx="6097014" cy="4906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446">
                  <a:extLst>
                    <a:ext uri="{9D8B030D-6E8A-4147-A177-3AD203B41FA5}">
                      <a16:colId xmlns:a16="http://schemas.microsoft.com/office/drawing/2014/main" val="1340554567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501059053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958718686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499032043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2238741991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44785587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4036070954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255077218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647744022"/>
                    </a:ext>
                  </a:extLst>
                </a:gridCol>
              </a:tblGrid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11/11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첼로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클라리넷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드럼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플루트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피아노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비올라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바이올린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2180470291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첼로</a:t>
                      </a:r>
                      <a:endParaRPr lang="en-US" altLang="ko-KR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2079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459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[802]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393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[587]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446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[1647]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[568]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544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[3623]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387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[2928]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8321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1560395427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클라리넷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459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[802]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2109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246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[527]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413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[978]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999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[1830]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331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[617]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380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[928]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6201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1221506407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드럼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393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[587]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246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[527]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1468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173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[269]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340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[643]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[62]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214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[414]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3428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1767658314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플루트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446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[1647]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413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[978]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173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[269]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2447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[1165]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585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[1920]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454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[1090]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7336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930329354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피아노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[568]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999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[1830]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340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[643]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[1165]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1349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[787]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[1500]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6750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2525853362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비올라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544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[3623]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331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[617]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[62]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585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[1920]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[787]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1344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708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[3154]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7786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3939011856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바이올린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387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[2928]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380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[928]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214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[414]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454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[1090]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[1500]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708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[3154]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2773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9228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2201442707"/>
                  </a:ext>
                </a:extLst>
              </a:tr>
              <a:tr h="50219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8321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6201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3428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7336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6750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7786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9228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30345310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AFBEA32-28BF-B2E2-3254-28BC9F1DCED5}"/>
              </a:ext>
            </a:extLst>
          </p:cNvPr>
          <p:cNvSpPr txBox="1"/>
          <p:nvPr/>
        </p:nvSpPr>
        <p:spPr>
          <a:xfrm>
            <a:off x="575556" y="2949237"/>
            <a:ext cx="42999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10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5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초로 분할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약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 증가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독주 데이터 불균형 해소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듀엣 합주 데이터 불균형 해소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데이터셋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6559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28592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 수집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3412111-7C89-8B4B-5152-4783FAC4DE4C}"/>
              </a:ext>
            </a:extLst>
          </p:cNvPr>
          <p:cNvSpPr/>
          <p:nvPr/>
        </p:nvSpPr>
        <p:spPr>
          <a:xfrm>
            <a:off x="5526025" y="6193258"/>
            <a:ext cx="482792" cy="482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B01E0D-3A85-6779-54D1-AFE9345012FE}"/>
              </a:ext>
            </a:extLst>
          </p:cNvPr>
          <p:cNvSpPr txBox="1"/>
          <p:nvPr/>
        </p:nvSpPr>
        <p:spPr>
          <a:xfrm>
            <a:off x="6008817" y="62499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없음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3C57D0F-8D1C-F596-4565-BEA7C37E3078}"/>
              </a:ext>
            </a:extLst>
          </p:cNvPr>
          <p:cNvSpPr/>
          <p:nvPr/>
        </p:nvSpPr>
        <p:spPr>
          <a:xfrm>
            <a:off x="7265926" y="6193258"/>
            <a:ext cx="482792" cy="48279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EE36D-E26A-5D3B-D1A6-5FA1BD2E01EF}"/>
              </a:ext>
            </a:extLst>
          </p:cNvPr>
          <p:cNvSpPr txBox="1"/>
          <p:nvPr/>
        </p:nvSpPr>
        <p:spPr>
          <a:xfrm>
            <a:off x="7748718" y="6249988"/>
            <a:ext cx="162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매우 부족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0F1C0E2-2D0D-2EE6-D049-54923446C7FD}"/>
              </a:ext>
            </a:extLst>
          </p:cNvPr>
          <p:cNvSpPr/>
          <p:nvPr/>
        </p:nvSpPr>
        <p:spPr>
          <a:xfrm>
            <a:off x="9414285" y="6193258"/>
            <a:ext cx="482792" cy="4827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5FB21F-4068-E649-2DB3-0735E0FD2F80}"/>
              </a:ext>
            </a:extLst>
          </p:cNvPr>
          <p:cNvSpPr txBox="1"/>
          <p:nvPr/>
        </p:nvSpPr>
        <p:spPr>
          <a:xfrm>
            <a:off x="9897076" y="6249988"/>
            <a:ext cx="20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충분치 않음</a:t>
            </a:r>
          </a:p>
        </p:txBody>
      </p:sp>
    </p:spTree>
    <p:extLst>
      <p:ext uri="{BB962C8B-B14F-4D97-AF65-F5344CB8AC3E}">
        <p14:creationId xmlns:p14="http://schemas.microsoft.com/office/powerpoint/2010/main" val="2112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5">
            <a:extLst>
              <a:ext uri="{FF2B5EF4-FFF2-40B4-BE49-F238E27FC236}">
                <a16:creationId xmlns:a16="http://schemas.microsoft.com/office/drawing/2014/main" id="{4A687DB6-F921-1CB0-2DE7-BDB985527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28" y="467961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진행 상황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CE0740D2-C2D1-CE24-E4D7-093BC6A3B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6" y="1030427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현 상황 분석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5B1742-F6C8-ADB1-ABC1-868E291CFF92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BFA878-2C32-F1D5-2C65-4B83BCA67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F2258A-BD36-42E9-697D-09EA9473D5BB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FBEA32-28BF-B2E2-3254-28BC9F1DCED5}"/>
              </a:ext>
            </a:extLst>
          </p:cNvPr>
          <p:cNvSpPr txBox="1"/>
          <p:nvPr/>
        </p:nvSpPr>
        <p:spPr>
          <a:xfrm>
            <a:off x="575556" y="2949237"/>
            <a:ext cx="42999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10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5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초로 분할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약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 증가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독주 데이터 불균형 해소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듀엣 합주 데이터 불균형 해소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데이터셋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6559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28592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 수집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2E674E6-63B4-7943-C2B8-4C83F7517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4" r="42162" b="7868"/>
          <a:stretch/>
        </p:blipFill>
        <p:spPr>
          <a:xfrm>
            <a:off x="5034308" y="699522"/>
            <a:ext cx="7051589" cy="5850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60BB1B-C7C5-BFB4-4E22-8EE679A55DC3}"/>
              </a:ext>
            </a:extLst>
          </p:cNvPr>
          <p:cNvSpPr txBox="1"/>
          <p:nvPr/>
        </p:nvSpPr>
        <p:spPr>
          <a:xfrm>
            <a:off x="834986" y="5061903"/>
            <a:ext cx="3153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영상 </a:t>
            </a:r>
            <a:r>
              <a:rPr lang="en-US" altLang="ko-KR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170</a:t>
            </a:r>
            <a:r>
              <a:rPr lang="ko-KR" altLang="en-US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 </a:t>
            </a:r>
            <a:r>
              <a:rPr lang="en-US" altLang="ko-KR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573</a:t>
            </a:r>
            <a:r>
              <a:rPr lang="ko-KR" altLang="en-US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460471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5">
            <a:extLst>
              <a:ext uri="{FF2B5EF4-FFF2-40B4-BE49-F238E27FC236}">
                <a16:creationId xmlns:a16="http://schemas.microsoft.com/office/drawing/2014/main" id="{4A687DB6-F921-1CB0-2DE7-BDB985527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28" y="467961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진행 상황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CE0740D2-C2D1-CE24-E4D7-093BC6A3B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6" y="1030427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현 상황 분석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5B1742-F6C8-ADB1-ABC1-868E291CFF92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BFA878-2C32-F1D5-2C65-4B83BCA67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F2258A-BD36-42E9-697D-09EA9473D5BB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AFBEA32-28BF-B2E2-3254-28BC9F1DCED5}"/>
              </a:ext>
            </a:extLst>
          </p:cNvPr>
          <p:cNvSpPr txBox="1"/>
          <p:nvPr/>
        </p:nvSpPr>
        <p:spPr>
          <a:xfrm>
            <a:off x="575556" y="2949237"/>
            <a:ext cx="42999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10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5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초로 분할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약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 증가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독주 데이터 불균형 해소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듀엣 합주 데이터 불균형 해소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데이터셋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6559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28592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 수집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데이터의 비율은 트레인 </a:t>
            </a:r>
            <a:r>
              <a:rPr lang="ko-KR" altLang="en-US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밸리데이션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테스트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	            60 : 20 :20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으로 맞춤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0BB1B-C7C5-BFB4-4E22-8EE679A55DC3}"/>
              </a:ext>
            </a:extLst>
          </p:cNvPr>
          <p:cNvSpPr txBox="1"/>
          <p:nvPr/>
        </p:nvSpPr>
        <p:spPr>
          <a:xfrm>
            <a:off x="834986" y="5061903"/>
            <a:ext cx="3153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영상 </a:t>
            </a:r>
            <a:r>
              <a:rPr lang="en-US" altLang="ko-KR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170</a:t>
            </a:r>
            <a:r>
              <a:rPr lang="ko-KR" altLang="en-US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 </a:t>
            </a:r>
            <a:r>
              <a:rPr lang="en-US" altLang="ko-KR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573</a:t>
            </a:r>
            <a:r>
              <a:rPr lang="ko-KR" altLang="en-US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38359A-DA87-C6B8-8810-8AF73E89F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78" y="4532285"/>
            <a:ext cx="5227861" cy="175375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5F90F3A-20D7-6A05-747B-B8B9081D2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76" y="182250"/>
            <a:ext cx="6848647" cy="427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3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5">
            <a:extLst>
              <a:ext uri="{FF2B5EF4-FFF2-40B4-BE49-F238E27FC236}">
                <a16:creationId xmlns:a16="http://schemas.microsoft.com/office/drawing/2014/main" id="{4A687DB6-F921-1CB0-2DE7-BDB985527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28" y="467961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진행 상황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CE0740D2-C2D1-CE24-E4D7-093BC6A3B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6" y="1030427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모델 구조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5B1742-F6C8-ADB1-ABC1-868E291CFF92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BFA878-2C32-F1D5-2C65-4B83BCA67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F2258A-BD36-42E9-697D-09EA9473D5BB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0272BC-5D21-FCB4-DEC1-85CDA1C77FBB}"/>
              </a:ext>
            </a:extLst>
          </p:cNvPr>
          <p:cNvSpPr/>
          <p:nvPr/>
        </p:nvSpPr>
        <p:spPr>
          <a:xfrm>
            <a:off x="995601" y="1772817"/>
            <a:ext cx="45719" cy="1104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90DF73-A7BC-24FD-5B7C-BDACDC185163}"/>
              </a:ext>
            </a:extLst>
          </p:cNvPr>
          <p:cNvSpPr/>
          <p:nvPr/>
        </p:nvSpPr>
        <p:spPr>
          <a:xfrm>
            <a:off x="1127207" y="1772817"/>
            <a:ext cx="45719" cy="1104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A38307-2DBD-F3A8-C458-423763BA843A}"/>
              </a:ext>
            </a:extLst>
          </p:cNvPr>
          <p:cNvSpPr/>
          <p:nvPr/>
        </p:nvSpPr>
        <p:spPr>
          <a:xfrm>
            <a:off x="1272135" y="1772817"/>
            <a:ext cx="45719" cy="11044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D563F77-5D38-AB60-389C-9E44C50F52D7}"/>
              </a:ext>
            </a:extLst>
          </p:cNvPr>
          <p:cNvSpPr/>
          <p:nvPr/>
        </p:nvSpPr>
        <p:spPr>
          <a:xfrm>
            <a:off x="1055530" y="2274319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9B0B1DE-F089-DD70-39C7-679B315DFA31}"/>
              </a:ext>
            </a:extLst>
          </p:cNvPr>
          <p:cNvSpPr/>
          <p:nvPr/>
        </p:nvSpPr>
        <p:spPr>
          <a:xfrm>
            <a:off x="1187136" y="2274319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D4EC4ED-24CF-972B-F0FE-5C9014A8CD27}"/>
              </a:ext>
            </a:extLst>
          </p:cNvPr>
          <p:cNvSpPr/>
          <p:nvPr/>
        </p:nvSpPr>
        <p:spPr>
          <a:xfrm>
            <a:off x="1239170" y="2965628"/>
            <a:ext cx="99648" cy="12506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751DCE-AFDA-7717-A60E-7A7C27F6ECC2}"/>
              </a:ext>
            </a:extLst>
          </p:cNvPr>
          <p:cNvSpPr/>
          <p:nvPr/>
        </p:nvSpPr>
        <p:spPr>
          <a:xfrm flipH="1">
            <a:off x="1226416" y="3130344"/>
            <a:ext cx="45719" cy="757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21C52E-BC43-591C-6EE1-6973B9EF7A5E}"/>
              </a:ext>
            </a:extLst>
          </p:cNvPr>
          <p:cNvSpPr/>
          <p:nvPr/>
        </p:nvSpPr>
        <p:spPr>
          <a:xfrm flipH="1">
            <a:off x="1358022" y="3130344"/>
            <a:ext cx="45719" cy="757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ED613A-AEEB-C672-9E94-4B18D3C63296}"/>
              </a:ext>
            </a:extLst>
          </p:cNvPr>
          <p:cNvSpPr/>
          <p:nvPr/>
        </p:nvSpPr>
        <p:spPr>
          <a:xfrm flipH="1">
            <a:off x="1502950" y="3130344"/>
            <a:ext cx="45719" cy="757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4397509-F094-5693-0B58-651DC8953D16}"/>
              </a:ext>
            </a:extLst>
          </p:cNvPr>
          <p:cNvSpPr/>
          <p:nvPr/>
        </p:nvSpPr>
        <p:spPr>
          <a:xfrm>
            <a:off x="1275799" y="3470522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9BAD180B-2A31-9255-6FC8-9E25F8BA3E58}"/>
              </a:ext>
            </a:extLst>
          </p:cNvPr>
          <p:cNvSpPr/>
          <p:nvPr/>
        </p:nvSpPr>
        <p:spPr>
          <a:xfrm>
            <a:off x="1407405" y="3470522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22255B7-02F7-F56B-43C4-05D77DB1B7D3}"/>
              </a:ext>
            </a:extLst>
          </p:cNvPr>
          <p:cNvSpPr/>
          <p:nvPr/>
        </p:nvSpPr>
        <p:spPr>
          <a:xfrm>
            <a:off x="1498845" y="3960900"/>
            <a:ext cx="99648" cy="12506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57E9E4-479E-E844-8219-6F00BA46F8C9}"/>
              </a:ext>
            </a:extLst>
          </p:cNvPr>
          <p:cNvSpPr/>
          <p:nvPr/>
        </p:nvSpPr>
        <p:spPr>
          <a:xfrm flipH="1">
            <a:off x="1548668" y="4158608"/>
            <a:ext cx="49383" cy="560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EAA0D56-D99F-6B30-ADFC-057099AA73DA}"/>
              </a:ext>
            </a:extLst>
          </p:cNvPr>
          <p:cNvSpPr/>
          <p:nvPr/>
        </p:nvSpPr>
        <p:spPr>
          <a:xfrm flipH="1">
            <a:off x="1720626" y="4158608"/>
            <a:ext cx="70787" cy="560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7C1290-313E-6A2B-F527-943127D1207D}"/>
              </a:ext>
            </a:extLst>
          </p:cNvPr>
          <p:cNvSpPr/>
          <p:nvPr/>
        </p:nvSpPr>
        <p:spPr>
          <a:xfrm flipH="1">
            <a:off x="1905168" y="4158608"/>
            <a:ext cx="70787" cy="560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B44D88D-4874-6DBD-E2F5-6330ABE76B61}"/>
              </a:ext>
            </a:extLst>
          </p:cNvPr>
          <p:cNvSpPr/>
          <p:nvPr/>
        </p:nvSpPr>
        <p:spPr>
          <a:xfrm>
            <a:off x="1606870" y="4408170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9033C9E-0ECE-099C-9A97-E432CF9136A9}"/>
              </a:ext>
            </a:extLst>
          </p:cNvPr>
          <p:cNvSpPr/>
          <p:nvPr/>
        </p:nvSpPr>
        <p:spPr>
          <a:xfrm>
            <a:off x="1818443" y="4408170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DE4FDC88-57B2-F83D-CAB4-09BCA9D30554}"/>
              </a:ext>
            </a:extLst>
          </p:cNvPr>
          <p:cNvSpPr/>
          <p:nvPr/>
        </p:nvSpPr>
        <p:spPr>
          <a:xfrm>
            <a:off x="1800069" y="4799693"/>
            <a:ext cx="99648" cy="12506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CB21D8-CBB3-F434-EEE7-2AAAEBD747DD}"/>
              </a:ext>
            </a:extLst>
          </p:cNvPr>
          <p:cNvSpPr/>
          <p:nvPr/>
        </p:nvSpPr>
        <p:spPr>
          <a:xfrm flipH="1">
            <a:off x="1830215" y="5005640"/>
            <a:ext cx="99646" cy="295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3C4B0DC-21F9-AC16-E6EF-5F4AE3C2B85B}"/>
              </a:ext>
            </a:extLst>
          </p:cNvPr>
          <p:cNvSpPr/>
          <p:nvPr/>
        </p:nvSpPr>
        <p:spPr>
          <a:xfrm flipH="1">
            <a:off x="2072207" y="5005640"/>
            <a:ext cx="99646" cy="295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185176-1DAA-6942-2C42-129AAEFF21C7}"/>
              </a:ext>
            </a:extLst>
          </p:cNvPr>
          <p:cNvSpPr/>
          <p:nvPr/>
        </p:nvSpPr>
        <p:spPr>
          <a:xfrm flipH="1">
            <a:off x="2308934" y="5005640"/>
            <a:ext cx="99646" cy="295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171C3FF-7EE5-2802-B609-F04E13A65486}"/>
              </a:ext>
            </a:extLst>
          </p:cNvPr>
          <p:cNvSpPr/>
          <p:nvPr/>
        </p:nvSpPr>
        <p:spPr>
          <a:xfrm>
            <a:off x="1949236" y="5103997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C86DBC9-F346-8D72-19D3-A52127254AD1}"/>
              </a:ext>
            </a:extLst>
          </p:cNvPr>
          <p:cNvSpPr/>
          <p:nvPr/>
        </p:nvSpPr>
        <p:spPr>
          <a:xfrm>
            <a:off x="2224036" y="5103997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272E5EF1-D5C4-83AE-9620-488E1B19222A}"/>
              </a:ext>
            </a:extLst>
          </p:cNvPr>
          <p:cNvSpPr/>
          <p:nvPr/>
        </p:nvSpPr>
        <p:spPr>
          <a:xfrm>
            <a:off x="2311669" y="5391321"/>
            <a:ext cx="99648" cy="12506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E139EA0-5440-6FC2-1F0C-E603C93B7297}"/>
              </a:ext>
            </a:extLst>
          </p:cNvPr>
          <p:cNvSpPr/>
          <p:nvPr/>
        </p:nvSpPr>
        <p:spPr>
          <a:xfrm flipH="1">
            <a:off x="2323039" y="5606502"/>
            <a:ext cx="238053" cy="185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4ED491-F3FE-F674-BD4F-84544FE69841}"/>
              </a:ext>
            </a:extLst>
          </p:cNvPr>
          <p:cNvSpPr/>
          <p:nvPr/>
        </p:nvSpPr>
        <p:spPr>
          <a:xfrm flipH="1">
            <a:off x="2746263" y="5606502"/>
            <a:ext cx="238053" cy="185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93EF5CF-2B1F-2B42-37F7-CA3D00CCD101}"/>
              </a:ext>
            </a:extLst>
          </p:cNvPr>
          <p:cNvSpPr/>
          <p:nvPr/>
        </p:nvSpPr>
        <p:spPr>
          <a:xfrm flipH="1">
            <a:off x="3224044" y="5606502"/>
            <a:ext cx="238053" cy="185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D0CAD076-D381-12D7-488E-F49B04ABF67C}"/>
              </a:ext>
            </a:extLst>
          </p:cNvPr>
          <p:cNvSpPr/>
          <p:nvPr/>
        </p:nvSpPr>
        <p:spPr>
          <a:xfrm>
            <a:off x="2639761" y="5643232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C4D9A751-B8D0-E600-0217-D6D41D7E61C4}"/>
              </a:ext>
            </a:extLst>
          </p:cNvPr>
          <p:cNvSpPr/>
          <p:nvPr/>
        </p:nvSpPr>
        <p:spPr>
          <a:xfrm>
            <a:off x="3076108" y="5643232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24552C-D7E7-D586-FC0A-98C25ED58420}"/>
              </a:ext>
            </a:extLst>
          </p:cNvPr>
          <p:cNvSpPr/>
          <p:nvPr/>
        </p:nvSpPr>
        <p:spPr>
          <a:xfrm flipH="1">
            <a:off x="3323629" y="5050448"/>
            <a:ext cx="99646" cy="197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B2FDE5-8466-4025-005E-B40E12863D0E}"/>
              </a:ext>
            </a:extLst>
          </p:cNvPr>
          <p:cNvSpPr/>
          <p:nvPr/>
        </p:nvSpPr>
        <p:spPr>
          <a:xfrm flipH="1">
            <a:off x="3565621" y="5050448"/>
            <a:ext cx="99646" cy="197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2754385-B4B8-5505-1168-907264D358A0}"/>
              </a:ext>
            </a:extLst>
          </p:cNvPr>
          <p:cNvSpPr/>
          <p:nvPr/>
        </p:nvSpPr>
        <p:spPr>
          <a:xfrm flipH="1">
            <a:off x="3802348" y="5050448"/>
            <a:ext cx="99646" cy="1972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4689A4B-DC90-E9E2-EAA7-A579679BB0AF}"/>
              </a:ext>
            </a:extLst>
          </p:cNvPr>
          <p:cNvSpPr/>
          <p:nvPr/>
        </p:nvSpPr>
        <p:spPr>
          <a:xfrm>
            <a:off x="3456760" y="5103997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A2F247C2-8F0C-FD63-5463-77FD6C7218F7}"/>
              </a:ext>
            </a:extLst>
          </p:cNvPr>
          <p:cNvSpPr/>
          <p:nvPr/>
        </p:nvSpPr>
        <p:spPr>
          <a:xfrm>
            <a:off x="3714708" y="5103997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0DCA808C-E232-C165-E3AA-79E826609348}"/>
              </a:ext>
            </a:extLst>
          </p:cNvPr>
          <p:cNvSpPr/>
          <p:nvPr/>
        </p:nvSpPr>
        <p:spPr>
          <a:xfrm rot="10800000">
            <a:off x="3319172" y="5301208"/>
            <a:ext cx="99646" cy="215181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47421C7-307E-A5FC-BF34-3998820116E7}"/>
              </a:ext>
            </a:extLst>
          </p:cNvPr>
          <p:cNvSpPr/>
          <p:nvPr/>
        </p:nvSpPr>
        <p:spPr>
          <a:xfrm flipH="1">
            <a:off x="3851305" y="4185382"/>
            <a:ext cx="49382" cy="461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E85C7F1-8C42-3D2F-33C8-A01A45094FDC}"/>
              </a:ext>
            </a:extLst>
          </p:cNvPr>
          <p:cNvSpPr/>
          <p:nvPr/>
        </p:nvSpPr>
        <p:spPr>
          <a:xfrm flipH="1">
            <a:off x="4023263" y="4185382"/>
            <a:ext cx="70786" cy="461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8182516-2A8B-2789-8183-F5A2570D7675}"/>
              </a:ext>
            </a:extLst>
          </p:cNvPr>
          <p:cNvSpPr/>
          <p:nvPr/>
        </p:nvSpPr>
        <p:spPr>
          <a:xfrm flipH="1">
            <a:off x="4207805" y="4185382"/>
            <a:ext cx="70786" cy="4613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40E9E819-9C90-2DC3-6B05-215EAFAB055D}"/>
              </a:ext>
            </a:extLst>
          </p:cNvPr>
          <p:cNvSpPr/>
          <p:nvPr/>
        </p:nvSpPr>
        <p:spPr>
          <a:xfrm>
            <a:off x="3909507" y="4336089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9AEB0364-DAC5-F5F2-4CAF-5B3024864421}"/>
              </a:ext>
            </a:extLst>
          </p:cNvPr>
          <p:cNvSpPr/>
          <p:nvPr/>
        </p:nvSpPr>
        <p:spPr>
          <a:xfrm>
            <a:off x="4121080" y="4336089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90F67F-ED2B-5045-E5F1-A4B224D3C964}"/>
              </a:ext>
            </a:extLst>
          </p:cNvPr>
          <p:cNvSpPr/>
          <p:nvPr/>
        </p:nvSpPr>
        <p:spPr>
          <a:xfrm flipH="1">
            <a:off x="3209873" y="5050449"/>
            <a:ext cx="100404" cy="1972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65492A0-BC20-9353-71C2-EB864F3786AC}"/>
              </a:ext>
            </a:extLst>
          </p:cNvPr>
          <p:cNvSpPr/>
          <p:nvPr/>
        </p:nvSpPr>
        <p:spPr>
          <a:xfrm flipH="1">
            <a:off x="3777187" y="4188304"/>
            <a:ext cx="70788" cy="4584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14910F1E-CC5F-E858-F415-118873E5F288}"/>
              </a:ext>
            </a:extLst>
          </p:cNvPr>
          <p:cNvSpPr/>
          <p:nvPr/>
        </p:nvSpPr>
        <p:spPr>
          <a:xfrm rot="10800000">
            <a:off x="3797080" y="4692101"/>
            <a:ext cx="99647" cy="295566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C153D0C-B967-B40E-4BFC-4D14BA696516}"/>
              </a:ext>
            </a:extLst>
          </p:cNvPr>
          <p:cNvSpPr/>
          <p:nvPr/>
        </p:nvSpPr>
        <p:spPr>
          <a:xfrm flipH="1">
            <a:off x="4199521" y="3065258"/>
            <a:ext cx="45719" cy="633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8D14785-A540-F301-B4E5-14B08F4B483D}"/>
              </a:ext>
            </a:extLst>
          </p:cNvPr>
          <p:cNvSpPr/>
          <p:nvPr/>
        </p:nvSpPr>
        <p:spPr>
          <a:xfrm flipH="1">
            <a:off x="4331127" y="3065258"/>
            <a:ext cx="45719" cy="633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1129CDE-84DB-F8B6-CAD7-61AA4B8747E3}"/>
              </a:ext>
            </a:extLst>
          </p:cNvPr>
          <p:cNvSpPr/>
          <p:nvPr/>
        </p:nvSpPr>
        <p:spPr>
          <a:xfrm flipH="1">
            <a:off x="4476055" y="3065258"/>
            <a:ext cx="45719" cy="633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082E0541-0BE5-CA39-654B-49190A671E5A}"/>
              </a:ext>
            </a:extLst>
          </p:cNvPr>
          <p:cNvSpPr/>
          <p:nvPr/>
        </p:nvSpPr>
        <p:spPr>
          <a:xfrm>
            <a:off x="4247305" y="3356009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41873F1A-ED61-4294-C96B-F22163CE152F}"/>
              </a:ext>
            </a:extLst>
          </p:cNvPr>
          <p:cNvSpPr/>
          <p:nvPr/>
        </p:nvSpPr>
        <p:spPr>
          <a:xfrm>
            <a:off x="4405267" y="3356009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82CD2F00-95EB-9EF3-5915-E93384A096CB}"/>
              </a:ext>
            </a:extLst>
          </p:cNvPr>
          <p:cNvSpPr/>
          <p:nvPr/>
        </p:nvSpPr>
        <p:spPr>
          <a:xfrm rot="10800000">
            <a:off x="4184652" y="3790402"/>
            <a:ext cx="99647" cy="295566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51DC0BA-EE5F-79E4-E9BD-0D9B3C21DF43}"/>
              </a:ext>
            </a:extLst>
          </p:cNvPr>
          <p:cNvSpPr/>
          <p:nvPr/>
        </p:nvSpPr>
        <p:spPr>
          <a:xfrm flipH="1">
            <a:off x="4142366" y="3080993"/>
            <a:ext cx="58261" cy="6099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7339D28-60F9-2A96-F529-763DF13D12FF}"/>
              </a:ext>
            </a:extLst>
          </p:cNvPr>
          <p:cNvSpPr/>
          <p:nvPr/>
        </p:nvSpPr>
        <p:spPr>
          <a:xfrm>
            <a:off x="4487889" y="1772817"/>
            <a:ext cx="45719" cy="96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5AB1095-FF79-77E2-2756-4F3B42AABD47}"/>
              </a:ext>
            </a:extLst>
          </p:cNvPr>
          <p:cNvSpPr/>
          <p:nvPr/>
        </p:nvSpPr>
        <p:spPr>
          <a:xfrm>
            <a:off x="4619495" y="1772817"/>
            <a:ext cx="45719" cy="96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9687E0B-164B-8A87-2D1F-0F661457C4F7}"/>
              </a:ext>
            </a:extLst>
          </p:cNvPr>
          <p:cNvSpPr/>
          <p:nvPr/>
        </p:nvSpPr>
        <p:spPr>
          <a:xfrm>
            <a:off x="4764423" y="1772817"/>
            <a:ext cx="45719" cy="96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A9FAC234-6E96-41C0-9397-5164BD4016B9}"/>
              </a:ext>
            </a:extLst>
          </p:cNvPr>
          <p:cNvSpPr/>
          <p:nvPr/>
        </p:nvSpPr>
        <p:spPr>
          <a:xfrm>
            <a:off x="4547818" y="2274319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AFCCCCC9-9B54-C2A8-7D8A-D082E4E31217}"/>
              </a:ext>
            </a:extLst>
          </p:cNvPr>
          <p:cNvSpPr/>
          <p:nvPr/>
        </p:nvSpPr>
        <p:spPr>
          <a:xfrm>
            <a:off x="4679424" y="2274319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아래쪽 64">
            <a:extLst>
              <a:ext uri="{FF2B5EF4-FFF2-40B4-BE49-F238E27FC236}">
                <a16:creationId xmlns:a16="http://schemas.microsoft.com/office/drawing/2014/main" id="{046D9E50-53E6-93AE-0F22-D11D957D996B}"/>
              </a:ext>
            </a:extLst>
          </p:cNvPr>
          <p:cNvSpPr/>
          <p:nvPr/>
        </p:nvSpPr>
        <p:spPr>
          <a:xfrm rot="10800000">
            <a:off x="4460924" y="2782064"/>
            <a:ext cx="99647" cy="221537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9406D07-83FE-D81F-B47F-2188806FE53B}"/>
              </a:ext>
            </a:extLst>
          </p:cNvPr>
          <p:cNvSpPr/>
          <p:nvPr/>
        </p:nvSpPr>
        <p:spPr>
          <a:xfrm flipH="1">
            <a:off x="4441724" y="1779044"/>
            <a:ext cx="45719" cy="9413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A1E04CC5-D962-AD3E-3CE9-51E26013FAB9}"/>
              </a:ext>
            </a:extLst>
          </p:cNvPr>
          <p:cNvSpPr/>
          <p:nvPr/>
        </p:nvSpPr>
        <p:spPr>
          <a:xfrm>
            <a:off x="1478193" y="2240925"/>
            <a:ext cx="2852934" cy="938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2C5C3A33-7C52-6720-24FA-F1E13A639190}"/>
              </a:ext>
            </a:extLst>
          </p:cNvPr>
          <p:cNvSpPr/>
          <p:nvPr/>
        </p:nvSpPr>
        <p:spPr>
          <a:xfrm>
            <a:off x="1719940" y="3408324"/>
            <a:ext cx="2351950" cy="9381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2A6DDB93-1D35-79A1-8155-35D1DB3F39E0}"/>
              </a:ext>
            </a:extLst>
          </p:cNvPr>
          <p:cNvSpPr/>
          <p:nvPr/>
        </p:nvSpPr>
        <p:spPr>
          <a:xfrm>
            <a:off x="2489292" y="5113555"/>
            <a:ext cx="657604" cy="8929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A5780F64-A0BB-BA25-C789-7065B661F44A}"/>
              </a:ext>
            </a:extLst>
          </p:cNvPr>
          <p:cNvSpPr/>
          <p:nvPr/>
        </p:nvSpPr>
        <p:spPr>
          <a:xfrm>
            <a:off x="2087946" y="4394752"/>
            <a:ext cx="1626762" cy="9885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화살표: 아래쪽 70">
            <a:extLst>
              <a:ext uri="{FF2B5EF4-FFF2-40B4-BE49-F238E27FC236}">
                <a16:creationId xmlns:a16="http://schemas.microsoft.com/office/drawing/2014/main" id="{C54DE466-28AC-33BC-80A4-D3CAD253EC21}"/>
              </a:ext>
            </a:extLst>
          </p:cNvPr>
          <p:cNvSpPr/>
          <p:nvPr/>
        </p:nvSpPr>
        <p:spPr>
          <a:xfrm>
            <a:off x="8236426" y="3318409"/>
            <a:ext cx="371144" cy="46582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A5DF19-86DB-A7FA-210E-6532A161A062}"/>
              </a:ext>
            </a:extLst>
          </p:cNvPr>
          <p:cNvSpPr txBox="1"/>
          <p:nvPr/>
        </p:nvSpPr>
        <p:spPr>
          <a:xfrm>
            <a:off x="8607569" y="3329572"/>
            <a:ext cx="155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Max pool 2x2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3" name="화살표: 아래쪽 72">
            <a:extLst>
              <a:ext uri="{FF2B5EF4-FFF2-40B4-BE49-F238E27FC236}">
                <a16:creationId xmlns:a16="http://schemas.microsoft.com/office/drawing/2014/main" id="{A898ACC0-8BAC-6AE5-9375-69DAB8B800F0}"/>
              </a:ext>
            </a:extLst>
          </p:cNvPr>
          <p:cNvSpPr/>
          <p:nvPr/>
        </p:nvSpPr>
        <p:spPr>
          <a:xfrm rot="10800000">
            <a:off x="8236426" y="2636206"/>
            <a:ext cx="365648" cy="465822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2C854BE-CF18-77B1-D99A-2F6DE2E45780}"/>
              </a:ext>
            </a:extLst>
          </p:cNvPr>
          <p:cNvSpPr txBox="1"/>
          <p:nvPr/>
        </p:nvSpPr>
        <p:spPr>
          <a:xfrm>
            <a:off x="8607570" y="2728194"/>
            <a:ext cx="155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Up-conv 2x2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1BCA596E-21FD-6269-620C-75190B114024}"/>
              </a:ext>
            </a:extLst>
          </p:cNvPr>
          <p:cNvSpPr/>
          <p:nvPr/>
        </p:nvSpPr>
        <p:spPr>
          <a:xfrm>
            <a:off x="8013334" y="2164575"/>
            <a:ext cx="510821" cy="36344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B62C576-6EF5-AA24-5395-207D104611FE}"/>
              </a:ext>
            </a:extLst>
          </p:cNvPr>
          <p:cNvSpPr txBox="1"/>
          <p:nvPr/>
        </p:nvSpPr>
        <p:spPr>
          <a:xfrm>
            <a:off x="8607570" y="2146584"/>
            <a:ext cx="18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Copy and crop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7" name="화살표: 오른쪽 76">
            <a:extLst>
              <a:ext uri="{FF2B5EF4-FFF2-40B4-BE49-F238E27FC236}">
                <a16:creationId xmlns:a16="http://schemas.microsoft.com/office/drawing/2014/main" id="{6CEC0FE3-18CC-FBE8-D827-DC4DC1C476CB}"/>
              </a:ext>
            </a:extLst>
          </p:cNvPr>
          <p:cNvSpPr/>
          <p:nvPr/>
        </p:nvSpPr>
        <p:spPr>
          <a:xfrm>
            <a:off x="8023673" y="1604617"/>
            <a:ext cx="510821" cy="35218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D0F6C9-9CCF-07DC-E3F4-2522DA1DEE9F}"/>
              </a:ext>
            </a:extLst>
          </p:cNvPr>
          <p:cNvSpPr txBox="1"/>
          <p:nvPr/>
        </p:nvSpPr>
        <p:spPr>
          <a:xfrm>
            <a:off x="8613161" y="1587582"/>
            <a:ext cx="185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Conv 3x3, </a:t>
            </a:r>
            <a:r>
              <a:rPr lang="en-US" altLang="ko-KR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ReLU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98DDF2-56CF-585E-D99F-CC0A2B78C133}"/>
              </a:ext>
            </a:extLst>
          </p:cNvPr>
          <p:cNvSpPr txBox="1"/>
          <p:nvPr/>
        </p:nvSpPr>
        <p:spPr>
          <a:xfrm>
            <a:off x="454732" y="2060849"/>
            <a:ext cx="5637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Input</a:t>
            </a:r>
          </a:p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Image</a:t>
            </a:r>
          </a:p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tile</a:t>
            </a:r>
            <a:endParaRPr lang="ko-KR" altLang="en-US" sz="11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86DC2A7-D69B-B89B-6C2E-E7CF9F7233F6}"/>
              </a:ext>
            </a:extLst>
          </p:cNvPr>
          <p:cNvSpPr txBox="1"/>
          <p:nvPr/>
        </p:nvSpPr>
        <p:spPr>
          <a:xfrm>
            <a:off x="896903" y="1581036"/>
            <a:ext cx="1973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ADF0C30-1281-5DF9-8385-A67D8A947D1B}"/>
              </a:ext>
            </a:extLst>
          </p:cNvPr>
          <p:cNvSpPr txBox="1"/>
          <p:nvPr/>
        </p:nvSpPr>
        <p:spPr>
          <a:xfrm>
            <a:off x="985895" y="1581036"/>
            <a:ext cx="3916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5D85400-1985-E032-A60C-717EDFD4609F}"/>
              </a:ext>
            </a:extLst>
          </p:cNvPr>
          <p:cNvSpPr txBox="1"/>
          <p:nvPr/>
        </p:nvSpPr>
        <p:spPr>
          <a:xfrm>
            <a:off x="1180185" y="1581036"/>
            <a:ext cx="4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C431D9E-98D2-470E-B237-EF59273EF3ED}"/>
              </a:ext>
            </a:extLst>
          </p:cNvPr>
          <p:cNvSpPr txBox="1"/>
          <p:nvPr/>
        </p:nvSpPr>
        <p:spPr>
          <a:xfrm>
            <a:off x="1247420" y="2948611"/>
            <a:ext cx="3916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128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1A8FD2A-25E9-6348-2557-428A1D0A7D76}"/>
              </a:ext>
            </a:extLst>
          </p:cNvPr>
          <p:cNvSpPr txBox="1"/>
          <p:nvPr/>
        </p:nvSpPr>
        <p:spPr>
          <a:xfrm>
            <a:off x="1441710" y="2948611"/>
            <a:ext cx="4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128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B12750-82D5-6681-E642-E6E35BF521AA}"/>
              </a:ext>
            </a:extLst>
          </p:cNvPr>
          <p:cNvSpPr txBox="1"/>
          <p:nvPr/>
        </p:nvSpPr>
        <p:spPr>
          <a:xfrm>
            <a:off x="1596656" y="3925252"/>
            <a:ext cx="3916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256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919AC9C-0D8E-9181-372C-B5FFCBA020E0}"/>
              </a:ext>
            </a:extLst>
          </p:cNvPr>
          <p:cNvSpPr txBox="1"/>
          <p:nvPr/>
        </p:nvSpPr>
        <p:spPr>
          <a:xfrm>
            <a:off x="1790946" y="3925252"/>
            <a:ext cx="4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256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804AE0-2D12-B8CB-057C-53239D789EB9}"/>
              </a:ext>
            </a:extLst>
          </p:cNvPr>
          <p:cNvSpPr txBox="1"/>
          <p:nvPr/>
        </p:nvSpPr>
        <p:spPr>
          <a:xfrm>
            <a:off x="1967188" y="4807805"/>
            <a:ext cx="3916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512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14D4BFB-55BD-C6ED-2B2D-ACEA5AA45914}"/>
              </a:ext>
            </a:extLst>
          </p:cNvPr>
          <p:cNvSpPr txBox="1"/>
          <p:nvPr/>
        </p:nvSpPr>
        <p:spPr>
          <a:xfrm>
            <a:off x="2213367" y="4807805"/>
            <a:ext cx="4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512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D57F4A6-8D76-2EDE-382D-020AEBFB6E7B}"/>
              </a:ext>
            </a:extLst>
          </p:cNvPr>
          <p:cNvSpPr txBox="1"/>
          <p:nvPr/>
        </p:nvSpPr>
        <p:spPr>
          <a:xfrm>
            <a:off x="2675155" y="5391058"/>
            <a:ext cx="4717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1024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8478031-1F17-5D68-40ED-AB4B32605927}"/>
              </a:ext>
            </a:extLst>
          </p:cNvPr>
          <p:cNvSpPr txBox="1"/>
          <p:nvPr/>
        </p:nvSpPr>
        <p:spPr>
          <a:xfrm>
            <a:off x="4641913" y="1581036"/>
            <a:ext cx="4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CFA5CE-34BC-180D-ECA8-8D3945625047}"/>
              </a:ext>
            </a:extLst>
          </p:cNvPr>
          <p:cNvSpPr txBox="1"/>
          <p:nvPr/>
        </p:nvSpPr>
        <p:spPr>
          <a:xfrm>
            <a:off x="339792" y="2620953"/>
            <a:ext cx="90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168x216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7BC5797-7091-8387-6F6F-AD9F83298B69}"/>
              </a:ext>
            </a:extLst>
          </p:cNvPr>
          <p:cNvSpPr txBox="1"/>
          <p:nvPr/>
        </p:nvSpPr>
        <p:spPr>
          <a:xfrm>
            <a:off x="4583212" y="2751758"/>
            <a:ext cx="90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160x208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C4F19443-9F97-88DF-DF95-E5D2E9377A32}"/>
              </a:ext>
            </a:extLst>
          </p:cNvPr>
          <p:cNvSpPr/>
          <p:nvPr/>
        </p:nvSpPr>
        <p:spPr>
          <a:xfrm>
            <a:off x="4900201" y="2274319"/>
            <a:ext cx="70788" cy="9885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0494A2AA-45DB-296E-7125-F74E1D8AAB9D}"/>
              </a:ext>
            </a:extLst>
          </p:cNvPr>
          <p:cNvSpPr/>
          <p:nvPr/>
        </p:nvSpPr>
        <p:spPr>
          <a:xfrm>
            <a:off x="5030919" y="1772817"/>
            <a:ext cx="45719" cy="96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FB39351-C4D5-13B7-7216-0757843AA58B}"/>
              </a:ext>
            </a:extLst>
          </p:cNvPr>
          <p:cNvSpPr txBox="1"/>
          <p:nvPr/>
        </p:nvSpPr>
        <p:spPr>
          <a:xfrm>
            <a:off x="4959802" y="1581036"/>
            <a:ext cx="4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8" name="화살표: 오른쪽 97">
            <a:extLst>
              <a:ext uri="{FF2B5EF4-FFF2-40B4-BE49-F238E27FC236}">
                <a16:creationId xmlns:a16="http://schemas.microsoft.com/office/drawing/2014/main" id="{3A4C6466-E00A-C1DD-A472-00A81FE8AE28}"/>
              </a:ext>
            </a:extLst>
          </p:cNvPr>
          <p:cNvSpPr/>
          <p:nvPr/>
        </p:nvSpPr>
        <p:spPr>
          <a:xfrm>
            <a:off x="5174432" y="2280270"/>
            <a:ext cx="70788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60D8495-566C-4D12-4924-6667344D5D85}"/>
              </a:ext>
            </a:extLst>
          </p:cNvPr>
          <p:cNvSpPr/>
          <p:nvPr/>
        </p:nvSpPr>
        <p:spPr>
          <a:xfrm>
            <a:off x="5322693" y="1772817"/>
            <a:ext cx="45719" cy="962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77F572F-094C-4063-A1E3-B40DA1C32F70}"/>
              </a:ext>
            </a:extLst>
          </p:cNvPr>
          <p:cNvSpPr txBox="1"/>
          <p:nvPr/>
        </p:nvSpPr>
        <p:spPr>
          <a:xfrm>
            <a:off x="5209701" y="1581823"/>
            <a:ext cx="4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01" name="화살표: 아래쪽 100">
            <a:extLst>
              <a:ext uri="{FF2B5EF4-FFF2-40B4-BE49-F238E27FC236}">
                <a16:creationId xmlns:a16="http://schemas.microsoft.com/office/drawing/2014/main" id="{B9ACD74D-E9B9-9242-A458-0DE0944E3987}"/>
              </a:ext>
            </a:extLst>
          </p:cNvPr>
          <p:cNvSpPr/>
          <p:nvPr/>
        </p:nvSpPr>
        <p:spPr>
          <a:xfrm>
            <a:off x="5295729" y="2817668"/>
            <a:ext cx="92034" cy="212496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D7BCB7C-5701-82F0-6599-F88F3A45BB92}"/>
              </a:ext>
            </a:extLst>
          </p:cNvPr>
          <p:cNvSpPr/>
          <p:nvPr/>
        </p:nvSpPr>
        <p:spPr>
          <a:xfrm flipH="1">
            <a:off x="5322692" y="3130344"/>
            <a:ext cx="45719" cy="757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212D0767-9036-90EB-C94D-AC4FB89C73D4}"/>
              </a:ext>
            </a:extLst>
          </p:cNvPr>
          <p:cNvSpPr/>
          <p:nvPr/>
        </p:nvSpPr>
        <p:spPr>
          <a:xfrm>
            <a:off x="5488537" y="3429000"/>
            <a:ext cx="211427" cy="803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3E36901F-8A91-0A1A-C0B2-E142ECCA7F19}"/>
              </a:ext>
            </a:extLst>
          </p:cNvPr>
          <p:cNvSpPr/>
          <p:nvPr/>
        </p:nvSpPr>
        <p:spPr>
          <a:xfrm flipH="1">
            <a:off x="5766485" y="3130344"/>
            <a:ext cx="45719" cy="757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A595264-583A-9FDE-E13D-C0596A186C31}"/>
              </a:ext>
            </a:extLst>
          </p:cNvPr>
          <p:cNvSpPr txBox="1"/>
          <p:nvPr/>
        </p:nvSpPr>
        <p:spPr>
          <a:xfrm>
            <a:off x="5638087" y="2932111"/>
            <a:ext cx="4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32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08" name="화살표: 아래쪽 107">
            <a:extLst>
              <a:ext uri="{FF2B5EF4-FFF2-40B4-BE49-F238E27FC236}">
                <a16:creationId xmlns:a16="http://schemas.microsoft.com/office/drawing/2014/main" id="{CB6F8F93-0B65-0AD8-5333-1E173D5538D9}"/>
              </a:ext>
            </a:extLst>
          </p:cNvPr>
          <p:cNvSpPr/>
          <p:nvPr/>
        </p:nvSpPr>
        <p:spPr>
          <a:xfrm>
            <a:off x="5739865" y="3956417"/>
            <a:ext cx="99648" cy="12955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25F06E7-8DA7-02B4-7153-989CAF683531}"/>
              </a:ext>
            </a:extLst>
          </p:cNvPr>
          <p:cNvSpPr/>
          <p:nvPr/>
        </p:nvSpPr>
        <p:spPr>
          <a:xfrm flipH="1">
            <a:off x="5758695" y="4158608"/>
            <a:ext cx="70787" cy="560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84AFEC9C-4BA0-0BDF-9FB3-F5F47D4E2FDA}"/>
              </a:ext>
            </a:extLst>
          </p:cNvPr>
          <p:cNvSpPr/>
          <p:nvPr/>
        </p:nvSpPr>
        <p:spPr>
          <a:xfrm>
            <a:off x="5911016" y="4345584"/>
            <a:ext cx="211427" cy="803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19087B-C26C-8625-C042-5FAFDF1A7966}"/>
              </a:ext>
            </a:extLst>
          </p:cNvPr>
          <p:cNvSpPr txBox="1"/>
          <p:nvPr/>
        </p:nvSpPr>
        <p:spPr>
          <a:xfrm>
            <a:off x="6110041" y="3904736"/>
            <a:ext cx="4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64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C7FCD1B-2BC4-295A-3298-F45BEE153C24}"/>
              </a:ext>
            </a:extLst>
          </p:cNvPr>
          <p:cNvSpPr/>
          <p:nvPr/>
        </p:nvSpPr>
        <p:spPr>
          <a:xfrm flipH="1">
            <a:off x="6226173" y="4158608"/>
            <a:ext cx="70787" cy="5602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50F519C2-CC9F-7957-7B0C-8A217731E6B4}"/>
              </a:ext>
            </a:extLst>
          </p:cNvPr>
          <p:cNvSpPr/>
          <p:nvPr/>
        </p:nvSpPr>
        <p:spPr>
          <a:xfrm>
            <a:off x="6226173" y="4785976"/>
            <a:ext cx="99648" cy="12955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4CDEF88-01BB-D1CA-38B2-FDA475B50203}"/>
              </a:ext>
            </a:extLst>
          </p:cNvPr>
          <p:cNvSpPr/>
          <p:nvPr/>
        </p:nvSpPr>
        <p:spPr>
          <a:xfrm flipH="1">
            <a:off x="6222444" y="5005640"/>
            <a:ext cx="99646" cy="295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31C3B882-366E-040B-5A12-1C9DC95CA429}"/>
              </a:ext>
            </a:extLst>
          </p:cNvPr>
          <p:cNvSpPr/>
          <p:nvPr/>
        </p:nvSpPr>
        <p:spPr>
          <a:xfrm flipH="1">
            <a:off x="6788786" y="4993940"/>
            <a:ext cx="99646" cy="2955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화살표: 오른쪽 116">
            <a:extLst>
              <a:ext uri="{FF2B5EF4-FFF2-40B4-BE49-F238E27FC236}">
                <a16:creationId xmlns:a16="http://schemas.microsoft.com/office/drawing/2014/main" id="{D994DD51-2776-8EB9-9AB1-A69CCCAAD2C1}"/>
              </a:ext>
            </a:extLst>
          </p:cNvPr>
          <p:cNvSpPr/>
          <p:nvPr/>
        </p:nvSpPr>
        <p:spPr>
          <a:xfrm>
            <a:off x="6433499" y="5103997"/>
            <a:ext cx="264164" cy="98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31FE54B-EC4D-6958-7572-8ACAAF584453}"/>
              </a:ext>
            </a:extLst>
          </p:cNvPr>
          <p:cNvSpPr txBox="1"/>
          <p:nvPr/>
        </p:nvSpPr>
        <p:spPr>
          <a:xfrm>
            <a:off x="6637607" y="4807805"/>
            <a:ext cx="4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128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19" name="화살표: 아래쪽 118">
            <a:extLst>
              <a:ext uri="{FF2B5EF4-FFF2-40B4-BE49-F238E27FC236}">
                <a16:creationId xmlns:a16="http://schemas.microsoft.com/office/drawing/2014/main" id="{B1554ACB-6361-454A-8679-6D83739BD8E6}"/>
              </a:ext>
            </a:extLst>
          </p:cNvPr>
          <p:cNvSpPr/>
          <p:nvPr/>
        </p:nvSpPr>
        <p:spPr>
          <a:xfrm>
            <a:off x="6788786" y="5391321"/>
            <a:ext cx="99648" cy="12506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CB762777-17D6-B3FF-FE23-0BE4BAF103F2}"/>
              </a:ext>
            </a:extLst>
          </p:cNvPr>
          <p:cNvSpPr/>
          <p:nvPr/>
        </p:nvSpPr>
        <p:spPr>
          <a:xfrm flipH="1">
            <a:off x="6710335" y="5606502"/>
            <a:ext cx="238053" cy="185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2EF98FC-0512-8416-9460-749D16F6E1E6}"/>
              </a:ext>
            </a:extLst>
          </p:cNvPr>
          <p:cNvSpPr/>
          <p:nvPr/>
        </p:nvSpPr>
        <p:spPr>
          <a:xfrm flipH="1">
            <a:off x="7133559" y="5606502"/>
            <a:ext cx="238053" cy="1850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06C8548-0865-93C0-0CEA-B7E8CE161070}"/>
              </a:ext>
            </a:extLst>
          </p:cNvPr>
          <p:cNvSpPr txBox="1"/>
          <p:nvPr/>
        </p:nvSpPr>
        <p:spPr>
          <a:xfrm>
            <a:off x="7059976" y="5391058"/>
            <a:ext cx="402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256</a:t>
            </a:r>
            <a:endParaRPr lang="ko-KR" altLang="en-US" sz="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23" name="화살표: 아래쪽 122">
            <a:extLst>
              <a:ext uri="{FF2B5EF4-FFF2-40B4-BE49-F238E27FC236}">
                <a16:creationId xmlns:a16="http://schemas.microsoft.com/office/drawing/2014/main" id="{7F750BD7-879F-0942-DCF2-5D35D959B4EC}"/>
              </a:ext>
            </a:extLst>
          </p:cNvPr>
          <p:cNvSpPr/>
          <p:nvPr/>
        </p:nvSpPr>
        <p:spPr>
          <a:xfrm>
            <a:off x="7202761" y="5944421"/>
            <a:ext cx="99648" cy="12506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7C190B4F-8215-1B72-0D2B-1BB441F71477}"/>
              </a:ext>
            </a:extLst>
          </p:cNvPr>
          <p:cNvSpPr/>
          <p:nvPr/>
        </p:nvSpPr>
        <p:spPr>
          <a:xfrm flipH="1">
            <a:off x="7133558" y="6214475"/>
            <a:ext cx="238053" cy="1250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65708855-A5CB-DA38-3124-72F13D107C76}"/>
              </a:ext>
            </a:extLst>
          </p:cNvPr>
          <p:cNvCxnSpPr>
            <a:cxnSpLocks/>
          </p:cNvCxnSpPr>
          <p:nvPr/>
        </p:nvCxnSpPr>
        <p:spPr>
          <a:xfrm flipV="1">
            <a:off x="7371611" y="5328524"/>
            <a:ext cx="643805" cy="8859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793698E1-AEF2-84C1-B3DE-20D3A92C89A4}"/>
              </a:ext>
            </a:extLst>
          </p:cNvPr>
          <p:cNvCxnSpPr>
            <a:cxnSpLocks/>
          </p:cNvCxnSpPr>
          <p:nvPr/>
        </p:nvCxnSpPr>
        <p:spPr>
          <a:xfrm>
            <a:off x="7378129" y="6339543"/>
            <a:ext cx="637287" cy="2095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4F9C81A6-03AE-F663-7B8C-7DBBE0A5AF83}"/>
              </a:ext>
            </a:extLst>
          </p:cNvPr>
          <p:cNvSpPr/>
          <p:nvPr/>
        </p:nvSpPr>
        <p:spPr>
          <a:xfrm>
            <a:off x="8005930" y="5202851"/>
            <a:ext cx="157375" cy="1541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0A92F129-C9B1-5B25-8F55-2DAAB3F61BC8}"/>
              </a:ext>
            </a:extLst>
          </p:cNvPr>
          <p:cNvSpPr/>
          <p:nvPr/>
        </p:nvSpPr>
        <p:spPr>
          <a:xfrm>
            <a:off x="8005930" y="5391058"/>
            <a:ext cx="157375" cy="1541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462769F-2B2F-BE26-FA67-AAB7EAFF9D36}"/>
              </a:ext>
            </a:extLst>
          </p:cNvPr>
          <p:cNvSpPr/>
          <p:nvPr/>
        </p:nvSpPr>
        <p:spPr>
          <a:xfrm>
            <a:off x="8005930" y="5566156"/>
            <a:ext cx="157375" cy="1541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EA12DF0-605C-C24C-6AE1-D05F97169F38}"/>
              </a:ext>
            </a:extLst>
          </p:cNvPr>
          <p:cNvSpPr/>
          <p:nvPr/>
        </p:nvSpPr>
        <p:spPr>
          <a:xfrm>
            <a:off x="8005930" y="5758042"/>
            <a:ext cx="157375" cy="1541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88F62D4E-3EB3-A3A6-1A05-17B5D41FE6DC}"/>
              </a:ext>
            </a:extLst>
          </p:cNvPr>
          <p:cNvSpPr/>
          <p:nvPr/>
        </p:nvSpPr>
        <p:spPr>
          <a:xfrm>
            <a:off x="8005930" y="5944421"/>
            <a:ext cx="157375" cy="1541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AB7E8796-B734-F5B6-0EFB-5423D3D92A53}"/>
              </a:ext>
            </a:extLst>
          </p:cNvPr>
          <p:cNvSpPr/>
          <p:nvPr/>
        </p:nvSpPr>
        <p:spPr>
          <a:xfrm>
            <a:off x="8005930" y="6130799"/>
            <a:ext cx="157375" cy="1541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9C004095-D83A-00B3-13F0-D74BA346886D}"/>
              </a:ext>
            </a:extLst>
          </p:cNvPr>
          <p:cNvSpPr/>
          <p:nvPr/>
        </p:nvSpPr>
        <p:spPr>
          <a:xfrm>
            <a:off x="8005930" y="6323778"/>
            <a:ext cx="157375" cy="1541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8884B25-9151-479C-B86C-9B8733FE3627}"/>
              </a:ext>
            </a:extLst>
          </p:cNvPr>
          <p:cNvSpPr/>
          <p:nvPr/>
        </p:nvSpPr>
        <p:spPr>
          <a:xfrm>
            <a:off x="8005930" y="6479489"/>
            <a:ext cx="157375" cy="15415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54002E9-CC07-0FC0-7968-5C66EA6FA282}"/>
              </a:ext>
            </a:extLst>
          </p:cNvPr>
          <p:cNvSpPr txBox="1"/>
          <p:nvPr/>
        </p:nvSpPr>
        <p:spPr>
          <a:xfrm>
            <a:off x="7986714" y="4846120"/>
            <a:ext cx="1715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Fully-Connected, Sigmoid</a:t>
            </a:r>
            <a:endParaRPr lang="ko-KR" altLang="en-US" sz="10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97F0DDD5-4BCB-6378-AAE5-FF3A021B99BE}"/>
              </a:ext>
            </a:extLst>
          </p:cNvPr>
          <p:cNvCxnSpPr>
            <a:cxnSpLocks/>
            <a:stCxn id="129" idx="6"/>
          </p:cNvCxnSpPr>
          <p:nvPr/>
        </p:nvCxnSpPr>
        <p:spPr>
          <a:xfrm>
            <a:off x="8163305" y="5279927"/>
            <a:ext cx="715962" cy="5331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타원 142">
            <a:extLst>
              <a:ext uri="{FF2B5EF4-FFF2-40B4-BE49-F238E27FC236}">
                <a16:creationId xmlns:a16="http://schemas.microsoft.com/office/drawing/2014/main" id="{0ED037EF-D7B3-7FFC-B8F8-1D3B26F1A53E}"/>
              </a:ext>
            </a:extLst>
          </p:cNvPr>
          <p:cNvSpPr/>
          <p:nvPr/>
        </p:nvSpPr>
        <p:spPr>
          <a:xfrm>
            <a:off x="8813091" y="5835117"/>
            <a:ext cx="157375" cy="15415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74CAD802-D737-55CA-2FDA-7864D3DA2108}"/>
              </a:ext>
            </a:extLst>
          </p:cNvPr>
          <p:cNvCxnSpPr>
            <a:cxnSpLocks/>
            <a:stCxn id="136" idx="6"/>
            <a:endCxn id="143" idx="3"/>
          </p:cNvCxnSpPr>
          <p:nvPr/>
        </p:nvCxnSpPr>
        <p:spPr>
          <a:xfrm flipV="1">
            <a:off x="8163305" y="5966693"/>
            <a:ext cx="672833" cy="589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A5EBB0D1-40A7-9B5C-46DD-95F800966479}"/>
              </a:ext>
            </a:extLst>
          </p:cNvPr>
          <p:cNvCxnSpPr>
            <a:cxnSpLocks/>
            <a:endCxn id="130" idx="2"/>
          </p:cNvCxnSpPr>
          <p:nvPr/>
        </p:nvCxnSpPr>
        <p:spPr>
          <a:xfrm flipV="1">
            <a:off x="7384647" y="5468134"/>
            <a:ext cx="621283" cy="7566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B7CF0B52-6609-4473-5ACD-DFE3A6C46783}"/>
              </a:ext>
            </a:extLst>
          </p:cNvPr>
          <p:cNvCxnSpPr>
            <a:cxnSpLocks/>
            <a:endCxn id="131" idx="2"/>
          </p:cNvCxnSpPr>
          <p:nvPr/>
        </p:nvCxnSpPr>
        <p:spPr>
          <a:xfrm flipV="1">
            <a:off x="7375161" y="5643232"/>
            <a:ext cx="630769" cy="6637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F6687D25-C2D7-5A88-F2CE-696E78059B49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7375160" y="5780617"/>
            <a:ext cx="653817" cy="495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17F6F2B1-85B0-323D-FB54-433ECD0690E8}"/>
              </a:ext>
            </a:extLst>
          </p:cNvPr>
          <p:cNvCxnSpPr>
            <a:cxnSpLocks/>
            <a:stCxn id="124" idx="1"/>
            <a:endCxn id="133" idx="2"/>
          </p:cNvCxnSpPr>
          <p:nvPr/>
        </p:nvCxnSpPr>
        <p:spPr>
          <a:xfrm flipV="1">
            <a:off x="7371611" y="6021497"/>
            <a:ext cx="634319" cy="2555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162FEFF5-C72E-8237-D6AD-1DCE48DD3AE5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7404217" y="6207875"/>
            <a:ext cx="601713" cy="531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C8BA9D0D-3FDD-CB9A-F0D6-21F2CCB134C8}"/>
              </a:ext>
            </a:extLst>
          </p:cNvPr>
          <p:cNvCxnSpPr>
            <a:cxnSpLocks/>
          </p:cNvCxnSpPr>
          <p:nvPr/>
        </p:nvCxnSpPr>
        <p:spPr>
          <a:xfrm>
            <a:off x="7401641" y="6299799"/>
            <a:ext cx="624760" cy="877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1EC0ADEE-9632-2A12-43D0-FCA923B1A479}"/>
              </a:ext>
            </a:extLst>
          </p:cNvPr>
          <p:cNvCxnSpPr>
            <a:cxnSpLocks/>
            <a:endCxn id="143" idx="2"/>
          </p:cNvCxnSpPr>
          <p:nvPr/>
        </p:nvCxnSpPr>
        <p:spPr>
          <a:xfrm flipV="1">
            <a:off x="8138058" y="5912193"/>
            <a:ext cx="675033" cy="4497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5C65566A-0C85-0536-3A0D-D3EB6B6F1152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8153911" y="5857692"/>
            <a:ext cx="682227" cy="3726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id="{D1B7C440-2995-87B5-98DD-06EE7D964FF4}"/>
              </a:ext>
            </a:extLst>
          </p:cNvPr>
          <p:cNvCxnSpPr>
            <a:cxnSpLocks/>
            <a:endCxn id="143" idx="2"/>
          </p:cNvCxnSpPr>
          <p:nvPr/>
        </p:nvCxnSpPr>
        <p:spPr>
          <a:xfrm flipV="1">
            <a:off x="8162483" y="5912193"/>
            <a:ext cx="650608" cy="1453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 166">
            <a:extLst>
              <a:ext uri="{FF2B5EF4-FFF2-40B4-BE49-F238E27FC236}">
                <a16:creationId xmlns:a16="http://schemas.microsoft.com/office/drawing/2014/main" id="{18378FB3-687C-C9D3-084A-E556241BB209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8171055" y="5857692"/>
            <a:ext cx="665083" cy="99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493326CC-EED0-20BE-7BB5-947AB7B1B2F5}"/>
              </a:ext>
            </a:extLst>
          </p:cNvPr>
          <p:cNvCxnSpPr>
            <a:cxnSpLocks/>
            <a:endCxn id="143" idx="1"/>
          </p:cNvCxnSpPr>
          <p:nvPr/>
        </p:nvCxnSpPr>
        <p:spPr>
          <a:xfrm>
            <a:off x="8155245" y="5685944"/>
            <a:ext cx="680893" cy="1717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59564AD8-D64A-EC14-4DB9-F00AB9924BE7}"/>
              </a:ext>
            </a:extLst>
          </p:cNvPr>
          <p:cNvCxnSpPr>
            <a:cxnSpLocks/>
          </p:cNvCxnSpPr>
          <p:nvPr/>
        </p:nvCxnSpPr>
        <p:spPr>
          <a:xfrm>
            <a:off x="8198374" y="5489146"/>
            <a:ext cx="586214" cy="331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440955DF-070A-8644-8CA6-4B325F3E2FFE}"/>
              </a:ext>
            </a:extLst>
          </p:cNvPr>
          <p:cNvSpPr txBox="1"/>
          <p:nvPr/>
        </p:nvSpPr>
        <p:spPr>
          <a:xfrm>
            <a:off x="9021814" y="5771499"/>
            <a:ext cx="680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Output</a:t>
            </a:r>
            <a:endParaRPr lang="ko-KR" altLang="en-US" sz="11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43CD573-61A3-FA64-2C90-37F89C91F8D9}"/>
              </a:ext>
            </a:extLst>
          </p:cNvPr>
          <p:cNvSpPr txBox="1"/>
          <p:nvPr/>
        </p:nvSpPr>
        <p:spPr>
          <a:xfrm>
            <a:off x="7039610" y="6367860"/>
            <a:ext cx="822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3x4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750A8BE-812F-355E-C89B-CFE5351CC114}"/>
              </a:ext>
            </a:extLst>
          </p:cNvPr>
          <p:cNvSpPr txBox="1"/>
          <p:nvPr/>
        </p:nvSpPr>
        <p:spPr>
          <a:xfrm>
            <a:off x="7867997" y="6620477"/>
            <a:ext cx="822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3072</a:t>
            </a:r>
            <a:endParaRPr lang="ko-KR" altLang="en-US" sz="11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2603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5">
            <a:extLst>
              <a:ext uri="{FF2B5EF4-FFF2-40B4-BE49-F238E27FC236}">
                <a16:creationId xmlns:a16="http://schemas.microsoft.com/office/drawing/2014/main" id="{4A687DB6-F921-1CB0-2DE7-BDB985527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28" y="467961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진행 상황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CE0740D2-C2D1-CE24-E4D7-093BC6A3B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6" y="1030427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U-net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통과 전후 비교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5B1742-F6C8-ADB1-ABC1-868E291CFF92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BFA878-2C32-F1D5-2C65-4B83BCA67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F2258A-BD36-42E9-697D-09EA9473D5BB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그림 110">
            <a:extLst>
              <a:ext uri="{FF2B5EF4-FFF2-40B4-BE49-F238E27FC236}">
                <a16:creationId xmlns:a16="http://schemas.microsoft.com/office/drawing/2014/main" id="{18E91724-1D2E-4D95-A11E-3318245C03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t="7263" r="7262" b="7587"/>
          <a:stretch/>
        </p:blipFill>
        <p:spPr>
          <a:xfrm>
            <a:off x="171901" y="1637321"/>
            <a:ext cx="3937686" cy="4752718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C12A953C-051B-0E46-2B7A-BB9CDB3CDC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 t="10786" r="9672" b="8013"/>
          <a:stretch/>
        </p:blipFill>
        <p:spPr>
          <a:xfrm>
            <a:off x="4032708" y="1844824"/>
            <a:ext cx="3785013" cy="4411499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DDE673A6-5274-4B35-7A99-6AEFC77614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3" t="11051" r="9152" b="7961"/>
          <a:stretch/>
        </p:blipFill>
        <p:spPr>
          <a:xfrm>
            <a:off x="7970394" y="1785269"/>
            <a:ext cx="3863832" cy="4530608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20311BEC-405D-4D31-B24B-6DBF0F87ECAC}"/>
              </a:ext>
            </a:extLst>
          </p:cNvPr>
          <p:cNvSpPr txBox="1"/>
          <p:nvPr/>
        </p:nvSpPr>
        <p:spPr>
          <a:xfrm>
            <a:off x="6693816" y="718127"/>
            <a:ext cx="51404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Constant-Q transform</a:t>
            </a:r>
            <a:r>
              <a:rPr lang="ko-KR" altLang="en-US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en-US" altLang="ko-KR" sz="20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Librosa</a:t>
            </a:r>
            <a:r>
              <a:rPr lang="en-US" altLang="ko-KR" sz="20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algn="r"/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hop length = 512 / sampling rate = 22050</a:t>
            </a:r>
          </a:p>
          <a:p>
            <a:pPr algn="r"/>
            <a:r>
              <a:rPr lang="en-US" altLang="ko-KR" sz="16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n_bins</a:t>
            </a: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= 12*2*7 / </a:t>
            </a:r>
            <a:r>
              <a:rPr lang="en-US" altLang="ko-KR" sz="16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bins_per_octave</a:t>
            </a: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= 12*2</a:t>
            </a:r>
          </a:p>
        </p:txBody>
      </p:sp>
    </p:spTree>
    <p:extLst>
      <p:ext uri="{BB962C8B-B14F-4D97-AF65-F5344CB8AC3E}">
        <p14:creationId xmlns:p14="http://schemas.microsoft.com/office/powerpoint/2010/main" val="110161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5">
            <a:extLst>
              <a:ext uri="{FF2B5EF4-FFF2-40B4-BE49-F238E27FC236}">
                <a16:creationId xmlns:a16="http://schemas.microsoft.com/office/drawing/2014/main" id="{4A687DB6-F921-1CB0-2DE7-BDB985527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28" y="467961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진행 상황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CE0740D2-C2D1-CE24-E4D7-093BC6A3B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6" y="1030427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훈련 및 검증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5B1742-F6C8-ADB1-ABC1-868E291CFF92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BFA878-2C32-F1D5-2C65-4B83BCA67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F2258A-BD36-42E9-697D-09EA9473D5BB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2F55512-7EAF-8E11-3492-26D223910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60" y="153556"/>
            <a:ext cx="3591548" cy="26936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EF1A57-A331-AEFB-912E-12625157E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61" y="2846835"/>
            <a:ext cx="3673194" cy="2754895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7A82890-06F9-90E7-F416-7EE0AB46823B}"/>
              </a:ext>
            </a:extLst>
          </p:cNvPr>
          <p:cNvCxnSpPr>
            <a:cxnSpLocks/>
          </p:cNvCxnSpPr>
          <p:nvPr/>
        </p:nvCxnSpPr>
        <p:spPr>
          <a:xfrm flipV="1">
            <a:off x="8050758" y="80749"/>
            <a:ext cx="0" cy="59112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6F74EC-614C-454A-1698-62893233D18D}"/>
              </a:ext>
            </a:extLst>
          </p:cNvPr>
          <p:cNvSpPr txBox="1"/>
          <p:nvPr/>
        </p:nvSpPr>
        <p:spPr>
          <a:xfrm>
            <a:off x="7820098" y="6064853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Best case</a:t>
            </a:r>
            <a:endParaRPr lang="ko-KR" altLang="en-US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7F6C2B-62ED-D2F9-2F64-4E2A434103CD}"/>
              </a:ext>
            </a:extLst>
          </p:cNvPr>
          <p:cNvGrpSpPr/>
          <p:nvPr/>
        </p:nvGrpSpPr>
        <p:grpSpPr>
          <a:xfrm>
            <a:off x="253872" y="1903234"/>
            <a:ext cx="6505710" cy="3558423"/>
            <a:chOff x="512632" y="2448828"/>
            <a:chExt cx="7571053" cy="414113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44C92E9-BFD9-DFBC-C838-B210AF22C0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05" t="52766" r="33697" b="42836"/>
            <a:stretch/>
          </p:blipFill>
          <p:spPr>
            <a:xfrm>
              <a:off x="512642" y="2448828"/>
              <a:ext cx="7571043" cy="30155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9129FA-7771-0A90-61BD-AECD74A15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05" t="56170" r="33697" b="39433"/>
            <a:stretch/>
          </p:blipFill>
          <p:spPr>
            <a:xfrm>
              <a:off x="512641" y="2719765"/>
              <a:ext cx="7571043" cy="30155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33FA2D9A-1233-BC75-02D5-76113ADDC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05" t="50000" r="33697" b="45603"/>
            <a:stretch/>
          </p:blipFill>
          <p:spPr>
            <a:xfrm>
              <a:off x="512640" y="2990703"/>
              <a:ext cx="7571044" cy="30155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38F15F7B-5C1B-BDC3-882E-78CCA58E10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205" t="53292" r="33697" b="42311"/>
            <a:stretch/>
          </p:blipFill>
          <p:spPr>
            <a:xfrm>
              <a:off x="512640" y="3292261"/>
              <a:ext cx="7571043" cy="30155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4934AD2-A00A-F709-07A7-49D2F333BF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05" t="47801" r="33697" b="49341"/>
            <a:stretch/>
          </p:blipFill>
          <p:spPr>
            <a:xfrm>
              <a:off x="512640" y="3593819"/>
              <a:ext cx="7571043" cy="19599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6ED799E-8E5E-C826-4804-9BA098ED7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205" t="50659" r="33697" b="46262"/>
            <a:stretch/>
          </p:blipFill>
          <p:spPr>
            <a:xfrm>
              <a:off x="512632" y="3789809"/>
              <a:ext cx="7571043" cy="211135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CA961C5-41A4-FE04-550D-6412A25FC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205" t="60546" r="33697" b="36596"/>
            <a:stretch/>
          </p:blipFill>
          <p:spPr>
            <a:xfrm>
              <a:off x="512632" y="3990964"/>
              <a:ext cx="7571043" cy="19599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C646FCA-01AE-D65B-814F-D4F515021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205" t="44944" r="33697" b="51977"/>
            <a:stretch/>
          </p:blipFill>
          <p:spPr>
            <a:xfrm>
              <a:off x="512638" y="4159603"/>
              <a:ext cx="7571043" cy="21113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64DDE55-6CD0-8D0B-5583-BD240858A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205" t="39279" r="33697" b="58135"/>
            <a:stretch/>
          </p:blipFill>
          <p:spPr>
            <a:xfrm>
              <a:off x="512637" y="4355595"/>
              <a:ext cx="7571043" cy="17732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E48C432-5D28-C567-7FA3-B00ACFB13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205" t="80946" r="33697" b="15639"/>
            <a:stretch/>
          </p:blipFill>
          <p:spPr>
            <a:xfrm>
              <a:off x="512636" y="4523717"/>
              <a:ext cx="7571043" cy="23418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340AE90-0E8C-AD15-28B2-2CA8B8F0A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205" t="66413" r="33697" b="30729"/>
            <a:stretch/>
          </p:blipFill>
          <p:spPr>
            <a:xfrm>
              <a:off x="512636" y="4758194"/>
              <a:ext cx="7571043" cy="195992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5AC2B9C-F409-F24F-C4DC-2AF2C054D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205" t="50659" r="33697" b="45926"/>
            <a:stretch/>
          </p:blipFill>
          <p:spPr>
            <a:xfrm>
              <a:off x="512636" y="4937290"/>
              <a:ext cx="7571043" cy="234184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7EF040C-3896-4CC4-0203-16F3D507A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205" t="44944" r="33697" b="52470"/>
            <a:stretch/>
          </p:blipFill>
          <p:spPr>
            <a:xfrm>
              <a:off x="512636" y="5149885"/>
              <a:ext cx="7571043" cy="177323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032450B6-DF38-A1E2-B1E5-D523ACEAB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205" t="66413" r="33697" b="30816"/>
            <a:stretch/>
          </p:blipFill>
          <p:spPr>
            <a:xfrm>
              <a:off x="512634" y="5327208"/>
              <a:ext cx="7571043" cy="190049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FC7CE37-A448-0731-898A-EBBECD589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4205" t="77618" r="33697" b="6433"/>
            <a:stretch/>
          </p:blipFill>
          <p:spPr>
            <a:xfrm>
              <a:off x="512632" y="5496178"/>
              <a:ext cx="7571043" cy="1093782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A2C042C-0FE6-9437-17DB-CD1E7359B1C4}"/>
              </a:ext>
            </a:extLst>
          </p:cNvPr>
          <p:cNvSpPr txBox="1"/>
          <p:nvPr/>
        </p:nvSpPr>
        <p:spPr>
          <a:xfrm>
            <a:off x="253872" y="5501589"/>
            <a:ext cx="4996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Dropout(x)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Batchnorm</a:t>
            </a: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(only</a:t>
            </a:r>
            <a:r>
              <a:rPr lang="ko-KR" altLang="en-US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U-net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Learning rate =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Optimizer = Adam</a:t>
            </a:r>
            <a:endParaRPr lang="ko-KR" altLang="en-US" sz="16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7A50EA-5569-0A65-BC90-6708C81E7A2F}"/>
              </a:ext>
            </a:extLst>
          </p:cNvPr>
          <p:cNvSpPr txBox="1"/>
          <p:nvPr/>
        </p:nvSpPr>
        <p:spPr>
          <a:xfrm>
            <a:off x="5754451" y="1340768"/>
            <a:ext cx="1408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Cello</a:t>
            </a:r>
            <a:endParaRPr lang="ko-KR" altLang="en-US" sz="2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34C62F7-4ABE-D096-1575-FEFB54F55771}"/>
              </a:ext>
            </a:extLst>
          </p:cNvPr>
          <p:cNvCxnSpPr>
            <a:cxnSpLocks/>
          </p:cNvCxnSpPr>
          <p:nvPr/>
        </p:nvCxnSpPr>
        <p:spPr>
          <a:xfrm flipH="1">
            <a:off x="273484" y="2839430"/>
            <a:ext cx="6486089" cy="156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51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5">
            <a:extLst>
              <a:ext uri="{FF2B5EF4-FFF2-40B4-BE49-F238E27FC236}">
                <a16:creationId xmlns:a16="http://schemas.microsoft.com/office/drawing/2014/main" id="{4A687DB6-F921-1CB0-2DE7-BDB985527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28" y="467961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진행 상황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CE0740D2-C2D1-CE24-E4D7-093BC6A3B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6" y="1030427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훈련 및 검증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5B1742-F6C8-ADB1-ABC1-868E291CFF92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BFA878-2C32-F1D5-2C65-4B83BCA67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F2258A-BD36-42E9-697D-09EA9473D5BB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B0910EC-94E6-2903-30CF-C496174D7672}"/>
              </a:ext>
            </a:extLst>
          </p:cNvPr>
          <p:cNvGrpSpPr/>
          <p:nvPr/>
        </p:nvGrpSpPr>
        <p:grpSpPr>
          <a:xfrm>
            <a:off x="179512" y="1995216"/>
            <a:ext cx="7081736" cy="2378417"/>
            <a:chOff x="525294" y="1322962"/>
            <a:chExt cx="7081736" cy="237841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06A8DA0-60DB-4F13-07C5-F9D715574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8" t="71348" r="37606" b="25106"/>
            <a:stretch/>
          </p:blipFill>
          <p:spPr>
            <a:xfrm>
              <a:off x="525294" y="1322962"/>
              <a:ext cx="7081736" cy="24319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FA50E95-F83D-A6CB-DDF7-152203233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8" t="76738" r="37606" b="19716"/>
            <a:stretch/>
          </p:blipFill>
          <p:spPr>
            <a:xfrm>
              <a:off x="525294" y="1566154"/>
              <a:ext cx="7081736" cy="24319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9479691-B1A4-6C76-5D16-7383E4B0A2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308" t="70922" r="37606" b="25532"/>
            <a:stretch/>
          </p:blipFill>
          <p:spPr>
            <a:xfrm>
              <a:off x="525294" y="1809346"/>
              <a:ext cx="7081736" cy="2431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DC6D0B-66DD-BA43-B33C-C80D00FA1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08" t="75745" r="37606" b="20709"/>
            <a:stretch/>
          </p:blipFill>
          <p:spPr>
            <a:xfrm>
              <a:off x="525294" y="2052538"/>
              <a:ext cx="7081736" cy="2431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E1CDFAA-08F0-2F8C-D74A-14825D3E9E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08" t="79149" r="37606" b="17305"/>
            <a:stretch/>
          </p:blipFill>
          <p:spPr>
            <a:xfrm>
              <a:off x="525294" y="2295730"/>
              <a:ext cx="7081736" cy="2431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C84ECC3-50F2-F9EA-C1DB-6EC59D3687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08" t="71631" r="37606" b="24823"/>
            <a:stretch/>
          </p:blipFill>
          <p:spPr>
            <a:xfrm>
              <a:off x="525294" y="2538922"/>
              <a:ext cx="7081736" cy="24319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C5C99A4-D044-3BBE-6038-69DBDDAD4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308" t="78582" r="37606" b="17872"/>
            <a:stretch/>
          </p:blipFill>
          <p:spPr>
            <a:xfrm>
              <a:off x="525294" y="2782114"/>
              <a:ext cx="7081736" cy="24319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EB34354D-7A3F-449B-4280-3675430F4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308" t="73617" r="37606" b="22837"/>
            <a:stretch/>
          </p:blipFill>
          <p:spPr>
            <a:xfrm>
              <a:off x="525294" y="3025306"/>
              <a:ext cx="7081736" cy="24319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AE3990B-982B-E9DA-EA8E-C745FD6F6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308" t="75035" r="37606" b="21419"/>
            <a:stretch/>
          </p:blipFill>
          <p:spPr>
            <a:xfrm>
              <a:off x="525294" y="3214996"/>
              <a:ext cx="7081736" cy="24319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5490B4F-31A6-39F7-A6C6-E16D22436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308" t="80709" r="37606" b="15745"/>
            <a:stretch/>
          </p:blipFill>
          <p:spPr>
            <a:xfrm>
              <a:off x="525294" y="3458187"/>
              <a:ext cx="7081736" cy="24319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81E4725-C53A-2F27-6657-0200BDCB5984}"/>
              </a:ext>
            </a:extLst>
          </p:cNvPr>
          <p:cNvSpPr txBox="1"/>
          <p:nvPr/>
        </p:nvSpPr>
        <p:spPr>
          <a:xfrm>
            <a:off x="6096000" y="1340768"/>
            <a:ext cx="1408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Viola</a:t>
            </a:r>
            <a:endParaRPr lang="ko-KR" altLang="en-US" sz="2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25B534-300D-7F8E-26C9-A057F7C8C850}"/>
              </a:ext>
            </a:extLst>
          </p:cNvPr>
          <p:cNvCxnSpPr>
            <a:cxnSpLocks/>
          </p:cNvCxnSpPr>
          <p:nvPr/>
        </p:nvCxnSpPr>
        <p:spPr>
          <a:xfrm flipH="1">
            <a:off x="179512" y="2949237"/>
            <a:ext cx="8453742" cy="2040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D29816-D06A-842E-6219-E1C440A0BEA9}"/>
              </a:ext>
            </a:extLst>
          </p:cNvPr>
          <p:cNvSpPr txBox="1"/>
          <p:nvPr/>
        </p:nvSpPr>
        <p:spPr>
          <a:xfrm>
            <a:off x="8709656" y="2764571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Best case</a:t>
            </a:r>
            <a:endParaRPr lang="ko-KR" altLang="en-US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E60A57-A35F-1409-8648-B9C9DA44AA57}"/>
              </a:ext>
            </a:extLst>
          </p:cNvPr>
          <p:cNvSpPr txBox="1"/>
          <p:nvPr/>
        </p:nvSpPr>
        <p:spPr>
          <a:xfrm>
            <a:off x="253872" y="4504811"/>
            <a:ext cx="49969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Dropout(x)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Batchnorm</a:t>
            </a: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(only</a:t>
            </a:r>
            <a:r>
              <a:rPr lang="ko-KR" altLang="en-US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U-net layer)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Learning rate =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Optimizer = Adam</a:t>
            </a:r>
            <a:endParaRPr lang="ko-KR" altLang="en-US" sz="16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7262994-7144-22A1-F2C4-4E219D7E3A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925" y="3358348"/>
            <a:ext cx="4306330" cy="3229748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6AA372B-F0BE-7334-3EF5-1080AE365283}"/>
              </a:ext>
            </a:extLst>
          </p:cNvPr>
          <p:cNvCxnSpPr>
            <a:cxnSpLocks/>
          </p:cNvCxnSpPr>
          <p:nvPr/>
        </p:nvCxnSpPr>
        <p:spPr>
          <a:xfrm flipV="1">
            <a:off x="9055774" y="3211176"/>
            <a:ext cx="0" cy="30103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7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C4E3E306-6035-EDAE-D9A8-F410F946B556}"/>
              </a:ext>
            </a:extLst>
          </p:cNvPr>
          <p:cNvGrpSpPr/>
          <p:nvPr/>
        </p:nvGrpSpPr>
        <p:grpSpPr>
          <a:xfrm>
            <a:off x="5850585" y="3424958"/>
            <a:ext cx="6238305" cy="1427443"/>
            <a:chOff x="510746" y="2621856"/>
            <a:chExt cx="7117492" cy="162861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50A49B2-81CA-B401-AF66-1DD2E506D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9" t="76396" r="37432" b="19880"/>
            <a:stretch/>
          </p:blipFill>
          <p:spPr>
            <a:xfrm>
              <a:off x="510746" y="2621856"/>
              <a:ext cx="7117492" cy="25537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2EE47F9-AF45-C3FF-A604-18BFEA1D9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89" t="70751" r="37433" b="25525"/>
            <a:stretch/>
          </p:blipFill>
          <p:spPr>
            <a:xfrm>
              <a:off x="510746" y="2873345"/>
              <a:ext cx="7117492" cy="25537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2F68B3DC-65FD-FB48-E3A1-045A985AF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89" t="73994" r="37433" b="22700"/>
            <a:stretch/>
          </p:blipFill>
          <p:spPr>
            <a:xfrm>
              <a:off x="510746" y="3128719"/>
              <a:ext cx="7117492" cy="2267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136D1D0-916F-93E0-21DE-3CFC5DD26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89" t="77300" r="37433" b="19395"/>
            <a:stretch/>
          </p:blipFill>
          <p:spPr>
            <a:xfrm>
              <a:off x="510746" y="3348758"/>
              <a:ext cx="7117492" cy="22670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D34CAEA-A20F-F20A-4CB8-CBC75D8B3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189" t="70871" r="37433" b="25823"/>
            <a:stretch/>
          </p:blipFill>
          <p:spPr>
            <a:xfrm>
              <a:off x="510746" y="3568797"/>
              <a:ext cx="7117492" cy="226700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85C8E96-BE71-9A05-75AC-6F8A16AE7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189" t="73874" r="37433" b="22700"/>
            <a:stretch/>
          </p:blipFill>
          <p:spPr>
            <a:xfrm>
              <a:off x="510746" y="3795497"/>
              <a:ext cx="7117492" cy="234938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118CD06-34A6-7668-F63D-211767E21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189" t="74354" r="37433" b="22220"/>
            <a:stretch/>
          </p:blipFill>
          <p:spPr>
            <a:xfrm>
              <a:off x="510746" y="4015536"/>
              <a:ext cx="7117492" cy="234938"/>
            </a:xfrm>
            <a:prstGeom prst="rect">
              <a:avLst/>
            </a:prstGeom>
          </p:spPr>
        </p:pic>
      </p:grpSp>
      <p:sp>
        <p:nvSpPr>
          <p:cNvPr id="6" name="TextBox 25">
            <a:extLst>
              <a:ext uri="{FF2B5EF4-FFF2-40B4-BE49-F238E27FC236}">
                <a16:creationId xmlns:a16="http://schemas.microsoft.com/office/drawing/2014/main" id="{448AE1DB-6D80-478B-4F70-FD2336A36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404664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향후 계획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DA1D32-BB21-95A0-E0AA-55749189DE8C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E9DEAA-CC2F-2B03-EB31-AEAE90B95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E22F8B-79F3-FCB3-2C2E-1732E2DDC87D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2196CF-DEDA-A060-9287-43677CEBCF16}"/>
              </a:ext>
            </a:extLst>
          </p:cNvPr>
          <p:cNvSpPr txBox="1"/>
          <p:nvPr/>
        </p:nvSpPr>
        <p:spPr>
          <a:xfrm>
            <a:off x="448416" y="2001035"/>
            <a:ext cx="1129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우리 데이터 만의 적합한 모델이 분명히 존재할 것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-&gt; Learning rate / Dropout / Batch normalization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등 다양한 변화 실험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Overfitting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해소와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Epoch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를 늘일 수 있는 방법 고안 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12CE14-C5AE-93A3-A0C2-D74937F84C01}"/>
              </a:ext>
            </a:extLst>
          </p:cNvPr>
          <p:cNvGrpSpPr/>
          <p:nvPr/>
        </p:nvGrpSpPr>
        <p:grpSpPr>
          <a:xfrm>
            <a:off x="103110" y="3477525"/>
            <a:ext cx="5513743" cy="1851803"/>
            <a:chOff x="525294" y="1322962"/>
            <a:chExt cx="7081736" cy="23784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AC71AF-DE90-6893-B709-9857E4166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308" t="71348" r="37606" b="25106"/>
            <a:stretch/>
          </p:blipFill>
          <p:spPr>
            <a:xfrm>
              <a:off x="525294" y="1322962"/>
              <a:ext cx="7081736" cy="24319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51A152-A03A-A2A8-FC2F-D4460243E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308" t="76738" r="37606" b="19716"/>
            <a:stretch/>
          </p:blipFill>
          <p:spPr>
            <a:xfrm>
              <a:off x="525294" y="1566154"/>
              <a:ext cx="7081736" cy="24319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1DD5C4-1315-D432-F35C-367317F52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308" t="70922" r="37606" b="25532"/>
            <a:stretch/>
          </p:blipFill>
          <p:spPr>
            <a:xfrm>
              <a:off x="525294" y="1809346"/>
              <a:ext cx="7081736" cy="24319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583D6F9-8BC3-7978-4F9D-DAB1142BC4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308" t="75745" r="37606" b="20709"/>
            <a:stretch/>
          </p:blipFill>
          <p:spPr>
            <a:xfrm>
              <a:off x="525294" y="2052538"/>
              <a:ext cx="7081736" cy="24319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9EDA218-9410-B939-0ED7-669547410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308" t="79149" r="37606" b="17305"/>
            <a:stretch/>
          </p:blipFill>
          <p:spPr>
            <a:xfrm>
              <a:off x="525294" y="2295730"/>
              <a:ext cx="7081736" cy="24319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23984CB-1B20-07EE-4E9A-F5CE5142C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308" t="71631" r="37606" b="24823"/>
            <a:stretch/>
          </p:blipFill>
          <p:spPr>
            <a:xfrm>
              <a:off x="525294" y="2538922"/>
              <a:ext cx="7081736" cy="24319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AC1CB54-8558-DE17-FACA-1D9DAB40A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308" t="78582" r="37606" b="17872"/>
            <a:stretch/>
          </p:blipFill>
          <p:spPr>
            <a:xfrm>
              <a:off x="525294" y="2782114"/>
              <a:ext cx="7081736" cy="24319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5A7B6B1-2FF7-BC77-4556-D7213E89C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308" t="73617" r="37606" b="22837"/>
            <a:stretch/>
          </p:blipFill>
          <p:spPr>
            <a:xfrm>
              <a:off x="525294" y="3025306"/>
              <a:ext cx="7081736" cy="24319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F583EEE-A359-4B88-D8E6-94F4A3C06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308" t="75035" r="37606" b="21419"/>
            <a:stretch/>
          </p:blipFill>
          <p:spPr>
            <a:xfrm>
              <a:off x="525294" y="3214996"/>
              <a:ext cx="7081736" cy="24319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9867EE5-DF06-A124-46CC-D8676B22F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4308" t="80709" r="37606" b="15745"/>
            <a:stretch/>
          </p:blipFill>
          <p:spPr>
            <a:xfrm>
              <a:off x="525294" y="3458187"/>
              <a:ext cx="7081736" cy="24319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DF42BA-8313-57BD-9C40-268F70033DEF}"/>
              </a:ext>
            </a:extLst>
          </p:cNvPr>
          <p:cNvSpPr txBox="1"/>
          <p:nvPr/>
        </p:nvSpPr>
        <p:spPr>
          <a:xfrm>
            <a:off x="195256" y="5433395"/>
            <a:ext cx="5192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Viola (U-net</a:t>
            </a:r>
            <a:r>
              <a:rPr lang="ko-KR" altLang="en-US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에만 </a:t>
            </a:r>
            <a:r>
              <a:rPr lang="en-US" altLang="ko-KR" sz="28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batchnorm</a:t>
            </a:r>
            <a:r>
              <a:rPr lang="ko-KR" altLang="en-US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적용</a:t>
            </a:r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ko-KR" altLang="en-US" sz="2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7AD640-9820-B85F-D024-DF0BE5432826}"/>
              </a:ext>
            </a:extLst>
          </p:cNvPr>
          <p:cNvSpPr txBox="1"/>
          <p:nvPr/>
        </p:nvSpPr>
        <p:spPr>
          <a:xfrm>
            <a:off x="5850585" y="4856633"/>
            <a:ext cx="12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Best case</a:t>
            </a:r>
            <a:endParaRPr lang="ko-KR" altLang="en-US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5CF0A9B-EA99-0564-2DAE-58ABC9E4E436}"/>
              </a:ext>
            </a:extLst>
          </p:cNvPr>
          <p:cNvCxnSpPr>
            <a:cxnSpLocks/>
          </p:cNvCxnSpPr>
          <p:nvPr/>
        </p:nvCxnSpPr>
        <p:spPr>
          <a:xfrm flipH="1" flipV="1">
            <a:off x="103110" y="4224544"/>
            <a:ext cx="12088890" cy="1387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95A0863-818F-65F7-ED72-63B384826B2D}"/>
              </a:ext>
            </a:extLst>
          </p:cNvPr>
          <p:cNvSpPr txBox="1"/>
          <p:nvPr/>
        </p:nvSpPr>
        <p:spPr>
          <a:xfrm>
            <a:off x="5850585" y="5433395"/>
            <a:ext cx="5987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Viola (</a:t>
            </a:r>
            <a:r>
              <a:rPr lang="ko-KR" altLang="en-US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모든 </a:t>
            </a:r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layer</a:t>
            </a:r>
            <a:r>
              <a:rPr lang="ko-KR" altLang="en-US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에 </a:t>
            </a:r>
            <a:r>
              <a:rPr lang="en-US" altLang="ko-KR" sz="2800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batchnorm</a:t>
            </a:r>
            <a:r>
              <a:rPr lang="ko-KR" altLang="en-US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적용</a:t>
            </a:r>
            <a:r>
              <a:rPr lang="en-US" altLang="ko-KR" sz="28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ko-KR" altLang="en-US" sz="28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3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5">
            <a:extLst>
              <a:ext uri="{FF2B5EF4-FFF2-40B4-BE49-F238E27FC236}">
                <a16:creationId xmlns:a16="http://schemas.microsoft.com/office/drawing/2014/main" id="{448AE1DB-6D80-478B-4F70-FD2336A36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404664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향후 계획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DA1D32-BB21-95A0-E0AA-55749189DE8C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E9DEAA-CC2F-2B03-EB31-AEAE90B95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E22F8B-79F3-FCB3-2C2E-1732E2DDC87D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2196CF-DEDA-A060-9287-43677CEBCF16}"/>
              </a:ext>
            </a:extLst>
          </p:cNvPr>
          <p:cNvSpPr txBox="1"/>
          <p:nvPr/>
        </p:nvSpPr>
        <p:spPr>
          <a:xfrm>
            <a:off x="448416" y="2001035"/>
            <a:ext cx="11295168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전체 데이터 셋의 악기간 비율을 맞췄으나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Train/Val/Test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데이터로 분할 하는 과정에서 비율 </a:t>
            </a:r>
            <a:r>
              <a:rPr lang="ko-KR" altLang="en-US" dirty="0" err="1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분균형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발생 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영향이 있는지 분석하고 개선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51B0125-B2AF-72F8-E5EB-DDA12E301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905241"/>
              </p:ext>
            </p:extLst>
          </p:nvPr>
        </p:nvGraphicFramePr>
        <p:xfrm>
          <a:off x="179512" y="3509978"/>
          <a:ext cx="3919599" cy="3165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5511">
                  <a:extLst>
                    <a:ext uri="{9D8B030D-6E8A-4147-A177-3AD203B41FA5}">
                      <a16:colId xmlns:a16="http://schemas.microsoft.com/office/drawing/2014/main" val="1340554567"/>
                    </a:ext>
                  </a:extLst>
                </a:gridCol>
                <a:gridCol w="435511">
                  <a:extLst>
                    <a:ext uri="{9D8B030D-6E8A-4147-A177-3AD203B41FA5}">
                      <a16:colId xmlns:a16="http://schemas.microsoft.com/office/drawing/2014/main" val="501059053"/>
                    </a:ext>
                  </a:extLst>
                </a:gridCol>
                <a:gridCol w="435511">
                  <a:extLst>
                    <a:ext uri="{9D8B030D-6E8A-4147-A177-3AD203B41FA5}">
                      <a16:colId xmlns:a16="http://schemas.microsoft.com/office/drawing/2014/main" val="958718686"/>
                    </a:ext>
                  </a:extLst>
                </a:gridCol>
                <a:gridCol w="435511">
                  <a:extLst>
                    <a:ext uri="{9D8B030D-6E8A-4147-A177-3AD203B41FA5}">
                      <a16:colId xmlns:a16="http://schemas.microsoft.com/office/drawing/2014/main" val="499032043"/>
                    </a:ext>
                  </a:extLst>
                </a:gridCol>
                <a:gridCol w="435511">
                  <a:extLst>
                    <a:ext uri="{9D8B030D-6E8A-4147-A177-3AD203B41FA5}">
                      <a16:colId xmlns:a16="http://schemas.microsoft.com/office/drawing/2014/main" val="2238741991"/>
                    </a:ext>
                  </a:extLst>
                </a:gridCol>
                <a:gridCol w="435511">
                  <a:extLst>
                    <a:ext uri="{9D8B030D-6E8A-4147-A177-3AD203B41FA5}">
                      <a16:colId xmlns:a16="http://schemas.microsoft.com/office/drawing/2014/main" val="44785587"/>
                    </a:ext>
                  </a:extLst>
                </a:gridCol>
                <a:gridCol w="435511">
                  <a:extLst>
                    <a:ext uri="{9D8B030D-6E8A-4147-A177-3AD203B41FA5}">
                      <a16:colId xmlns:a16="http://schemas.microsoft.com/office/drawing/2014/main" val="4036070954"/>
                    </a:ext>
                  </a:extLst>
                </a:gridCol>
                <a:gridCol w="435511">
                  <a:extLst>
                    <a:ext uri="{9D8B030D-6E8A-4147-A177-3AD203B41FA5}">
                      <a16:colId xmlns:a16="http://schemas.microsoft.com/office/drawing/2014/main" val="255077218"/>
                    </a:ext>
                  </a:extLst>
                </a:gridCol>
                <a:gridCol w="435511">
                  <a:extLst>
                    <a:ext uri="{9D8B030D-6E8A-4147-A177-3AD203B41FA5}">
                      <a16:colId xmlns:a16="http://schemas.microsoft.com/office/drawing/2014/main" val="647744022"/>
                    </a:ext>
                  </a:extLst>
                </a:gridCol>
              </a:tblGrid>
              <a:tr h="353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All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첼로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클라리넷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드럼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플루트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피아노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비올라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바이올린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extLst>
                  <a:ext uri="{0D108BD9-81ED-4DB2-BD59-A6C34878D82A}">
                    <a16:rowId xmlns:a16="http://schemas.microsoft.com/office/drawing/2014/main" val="2180470291"/>
                  </a:ext>
                </a:extLst>
              </a:tr>
              <a:tr h="353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첼로</a:t>
                      </a:r>
                      <a:endParaRPr lang="en-US" altLang="ko-KR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2079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459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[802]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393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[587]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446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[1647]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426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[568]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544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[3623]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387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[2928]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8321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extLst>
                  <a:ext uri="{0D108BD9-81ED-4DB2-BD59-A6C34878D82A}">
                    <a16:rowId xmlns:a16="http://schemas.microsoft.com/office/drawing/2014/main" val="1560395427"/>
                  </a:ext>
                </a:extLst>
              </a:tr>
              <a:tr h="353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클라리넷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459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[802]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2109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246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[527]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413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[978]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999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[1830]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331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[617]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380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[928]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6201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extLst>
                  <a:ext uri="{0D108BD9-81ED-4DB2-BD59-A6C34878D82A}">
                    <a16:rowId xmlns:a16="http://schemas.microsoft.com/office/drawing/2014/main" val="1221506407"/>
                  </a:ext>
                </a:extLst>
              </a:tr>
              <a:tr h="353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드럼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393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[587]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246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[527]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1468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173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[269]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340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[643]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52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[62]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214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[414]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3428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extLst>
                  <a:ext uri="{0D108BD9-81ED-4DB2-BD59-A6C34878D82A}">
                    <a16:rowId xmlns:a16="http://schemas.microsoft.com/office/drawing/2014/main" val="1767658314"/>
                  </a:ext>
                </a:extLst>
              </a:tr>
              <a:tr h="353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플루트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446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[1647]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413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[978]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173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[269]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2447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888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[1165]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585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[1920]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454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[1090]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7336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extLst>
                  <a:ext uri="{0D108BD9-81ED-4DB2-BD59-A6C34878D82A}">
                    <a16:rowId xmlns:a16="http://schemas.microsoft.com/office/drawing/2014/main" val="930329354"/>
                  </a:ext>
                </a:extLst>
              </a:tr>
              <a:tr h="353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피아노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426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[568]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999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[1830]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340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[643]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888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[1165]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1349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679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[787]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977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[1500]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6750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extLst>
                  <a:ext uri="{0D108BD9-81ED-4DB2-BD59-A6C34878D82A}">
                    <a16:rowId xmlns:a16="http://schemas.microsoft.com/office/drawing/2014/main" val="2525853362"/>
                  </a:ext>
                </a:extLst>
              </a:tr>
              <a:tr h="353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비올라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544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[3623]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331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[617]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52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[62]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585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[1920]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679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[787]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1344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708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[3154]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7786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extLst>
                  <a:ext uri="{0D108BD9-81ED-4DB2-BD59-A6C34878D82A}">
                    <a16:rowId xmlns:a16="http://schemas.microsoft.com/office/drawing/2014/main" val="3939011856"/>
                  </a:ext>
                </a:extLst>
              </a:tr>
              <a:tr h="353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바이올린</a:t>
                      </a:r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387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[2928]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380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[928]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214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[414]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454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[1090]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977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[1500]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708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[3154]</a:t>
                      </a:r>
                      <a:endParaRPr lang="ko-KR" altLang="en-US" sz="1000" dirty="0"/>
                    </a:p>
                  </a:txBody>
                  <a:tcPr marL="50565" marR="50565" marT="25283" marB="25283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2773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9228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extLst>
                  <a:ext uri="{0D108BD9-81ED-4DB2-BD59-A6C34878D82A}">
                    <a16:rowId xmlns:a16="http://schemas.microsoft.com/office/drawing/2014/main" val="2201442707"/>
                  </a:ext>
                </a:extLst>
              </a:tr>
              <a:tr h="32284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8321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6201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3428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7336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6750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7786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9228</a:t>
                      </a:r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50565" marR="50565" marT="25283" marB="25283" anchor="ctr"/>
                </a:tc>
                <a:extLst>
                  <a:ext uri="{0D108BD9-81ED-4DB2-BD59-A6C34878D82A}">
                    <a16:rowId xmlns:a16="http://schemas.microsoft.com/office/drawing/2014/main" val="3034531072"/>
                  </a:ext>
                </a:extLst>
              </a:tr>
            </a:tbl>
          </a:graphicData>
        </a:graphic>
      </p:graphicFrame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1D3524A0-E904-6780-4952-B5474E4CF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569940"/>
              </p:ext>
            </p:extLst>
          </p:nvPr>
        </p:nvGraphicFramePr>
        <p:xfrm>
          <a:off x="4368016" y="3431884"/>
          <a:ext cx="3421647" cy="3262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0183">
                  <a:extLst>
                    <a:ext uri="{9D8B030D-6E8A-4147-A177-3AD203B41FA5}">
                      <a16:colId xmlns:a16="http://schemas.microsoft.com/office/drawing/2014/main" val="1340554567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501059053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958718686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499032043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2238741991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44785587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4036070954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255077218"/>
                    </a:ext>
                  </a:extLst>
                </a:gridCol>
                <a:gridCol w="380183">
                  <a:extLst>
                    <a:ext uri="{9D8B030D-6E8A-4147-A177-3AD203B41FA5}">
                      <a16:colId xmlns:a16="http://schemas.microsoft.com/office/drawing/2014/main" val="647744022"/>
                    </a:ext>
                  </a:extLst>
                </a:gridCol>
              </a:tblGrid>
              <a:tr h="3089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Train</a:t>
                      </a:r>
                      <a:endParaRPr lang="ko-KR" altLang="en-US" sz="900" dirty="0"/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첼로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클라리넷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드럼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플루트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피아노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비올라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바이올린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4142" marR="44142" marT="22071" marB="22071" anchor="ctr"/>
                </a:tc>
                <a:extLst>
                  <a:ext uri="{0D108BD9-81ED-4DB2-BD59-A6C34878D82A}">
                    <a16:rowId xmlns:a16="http://schemas.microsoft.com/office/drawing/2014/main" val="2180470291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첼로</a:t>
                      </a:r>
                      <a:endParaRPr lang="en-US" altLang="ko-KR" sz="900" dirty="0"/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1427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(68.6%)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288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(62.7%)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[538]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(52.9%)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[243]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233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(52.2%)</a:t>
                      </a:r>
                      <a:endParaRPr lang="en-US" altLang="ko-KR" sz="500" dirty="0"/>
                    </a:p>
                    <a:p>
                      <a:pPr algn="ctr" latinLnBrk="1"/>
                      <a:r>
                        <a:rPr lang="en-US" altLang="ko-KR" sz="700" dirty="0"/>
                        <a:t>[1415]</a:t>
                      </a:r>
                      <a:endParaRPr lang="ko-KR" altLang="en-US" sz="800" dirty="0"/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64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(15%)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[89]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396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(72.8%)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[3233]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175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(45.2%)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[2226]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5856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(70.4%)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95427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클라리넷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288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(62.7%)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[538]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1444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(68.5%)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162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(65.9%)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[388]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201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(48.7%)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[630]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391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(39.1%)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[958]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151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(45.6%)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[349]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150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(39.5%)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[484]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3664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(59.1%)</a:t>
                      </a:r>
                    </a:p>
                  </a:txBody>
                  <a:tcPr marL="44142" marR="44142" marT="22071" marB="22071" anchor="ctr"/>
                </a:tc>
                <a:extLst>
                  <a:ext uri="{0D108BD9-81ED-4DB2-BD59-A6C34878D82A}">
                    <a16:rowId xmlns:a16="http://schemas.microsoft.com/office/drawing/2014/main" val="1221506407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드럼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(52.9%)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[243]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(65.9%)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[388]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819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(55.8%)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158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(91.3%)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[218]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259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(76.2%)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[517]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32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(61.5%)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[42]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106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(49.5%)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[173]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2072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(60.4%)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/>
                </a:tc>
                <a:extLst>
                  <a:ext uri="{0D108BD9-81ED-4DB2-BD59-A6C34878D82A}">
                    <a16:rowId xmlns:a16="http://schemas.microsoft.com/office/drawing/2014/main" val="1767658314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플루트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(52.2%)</a:t>
                      </a:r>
                      <a:endParaRPr kumimoji="0" lang="en-US" altLang="ko-KR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[1415]</a:t>
                      </a:r>
                      <a:endParaRPr lang="ko-KR" altLang="en-US" sz="900" dirty="0"/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201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(48.7%)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[630]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(91.3%)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[218]</a:t>
                      </a:r>
                      <a:endParaRPr lang="ko-KR" altLang="en-US" sz="9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923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(37.7%)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166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(18.7%)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[336]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228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(40.0%)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[1503]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187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(41.2%)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[737]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3804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(51.9%)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29354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피아노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(15%)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[89]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(39.1%)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[958]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(76.2%)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[517]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(18.7%)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[336]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790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(58.6%)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256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(37.7%)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[352]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545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(55.8%)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[849]</a:t>
                      </a:r>
                      <a:endParaRPr lang="ko-KR" altLang="en-US" sz="700" dirty="0"/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3181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(47.1%)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853362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비올라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396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(72.8%)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[3233]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(45.6%)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[349]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(61.5%)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[42]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(40.0%)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[1503]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(37.7%)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[352]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538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(40.0%)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708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(100%)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[2852]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5538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(71.1%)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11856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바이올린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(45.2%)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[2226]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(39.5%)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[484]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(49.5%)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[173]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(41.2%)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[737]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545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(55.8%)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[849]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708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(100%)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[2852]</a:t>
                      </a:r>
                      <a:endParaRPr lang="ko-KR" altLang="en-US" sz="900" dirty="0"/>
                    </a:p>
                  </a:txBody>
                  <a:tcPr marL="44142" marR="44142" marT="22071" marB="2207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2773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(76.3%)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6637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(71.9%)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442707"/>
                  </a:ext>
                </a:extLst>
              </a:tr>
              <a:tr h="281830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5856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(70.4%)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3664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(59.1%)</a:t>
                      </a:r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2072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(60.4%)</a:t>
                      </a:r>
                      <a:endParaRPr lang="ko-KR" altLang="en-US" sz="700" dirty="0"/>
                    </a:p>
                  </a:txBody>
                  <a:tcPr marL="44142" marR="44142" marT="22071" marB="2207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3804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(51.9%)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3181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(47.1%)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5538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(71.1%)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6637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(71.9%)</a:t>
                      </a:r>
                      <a:endParaRPr lang="ko-KR" altLang="en-US" sz="700" dirty="0"/>
                    </a:p>
                  </a:txBody>
                  <a:tcPr marL="44142" marR="44142" marT="22071" marB="2207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marL="44142" marR="44142" marT="22071" marB="22071" anchor="ctr"/>
                </a:tc>
                <a:extLst>
                  <a:ext uri="{0D108BD9-81ED-4DB2-BD59-A6C34878D82A}">
                    <a16:rowId xmlns:a16="http://schemas.microsoft.com/office/drawing/2014/main" val="3034531072"/>
                  </a:ext>
                </a:extLst>
              </a:tr>
            </a:tbl>
          </a:graphicData>
        </a:graphic>
      </p:graphicFrame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AE92562-5BFA-5007-B1C1-5FA2C34D0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432947"/>
              </p:ext>
            </p:extLst>
          </p:nvPr>
        </p:nvGraphicFramePr>
        <p:xfrm>
          <a:off x="7823985" y="3429000"/>
          <a:ext cx="4096089" cy="32467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5121">
                  <a:extLst>
                    <a:ext uri="{9D8B030D-6E8A-4147-A177-3AD203B41FA5}">
                      <a16:colId xmlns:a16="http://schemas.microsoft.com/office/drawing/2014/main" val="1340554567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501059053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958718686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499032043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2238741991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44785587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4036070954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255077218"/>
                    </a:ext>
                  </a:extLst>
                </a:gridCol>
                <a:gridCol w="455121">
                  <a:extLst>
                    <a:ext uri="{9D8B030D-6E8A-4147-A177-3AD203B41FA5}">
                      <a16:colId xmlns:a16="http://schemas.microsoft.com/office/drawing/2014/main" val="647744022"/>
                    </a:ext>
                  </a:extLst>
                </a:gridCol>
              </a:tblGrid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Val</a:t>
                      </a:r>
                      <a:endParaRPr lang="ko-KR" altLang="en-US" sz="1000" dirty="0"/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첼로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클라리넷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드럼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플루트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피아노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비올라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바이올린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52843" marR="52843" marT="26421" marB="26421" anchor="ctr"/>
                </a:tc>
                <a:extLst>
                  <a:ext uri="{0D108BD9-81ED-4DB2-BD59-A6C34878D82A}">
                    <a16:rowId xmlns:a16="http://schemas.microsoft.com/office/drawing/2014/main" val="2180470291"/>
                  </a:ext>
                </a:extLst>
              </a:tr>
              <a:tr h="33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첼로</a:t>
                      </a:r>
                      <a:endParaRPr lang="en-US" altLang="ko-KR" sz="1000" dirty="0"/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354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(17.0%)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74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(16.1%)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(33.3%)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120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(26.9%)</a:t>
                      </a:r>
                      <a:endParaRPr lang="en-US" altLang="ko-KR" sz="600" dirty="0"/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183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(43.0%)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66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(12.1%)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95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(24.5%)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1275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(15.3%)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95427"/>
                  </a:ext>
                </a:extLst>
              </a:tr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클라리넷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(16.1%)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358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(17.0%)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52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(21.1%)</a:t>
                      </a:r>
                    </a:p>
                  </a:txBody>
                  <a:tcPr marL="52843" marR="52843" marT="26421" marB="2642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58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(14.0%)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303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(30.3%)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90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(27.2%)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189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(49.7%)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1318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(21.3%)</a:t>
                      </a:r>
                    </a:p>
                  </a:txBody>
                  <a:tcPr marL="52843" marR="52843" marT="26421" marB="26421" anchor="ctr"/>
                </a:tc>
                <a:extLst>
                  <a:ext uri="{0D108BD9-81ED-4DB2-BD59-A6C34878D82A}">
                    <a16:rowId xmlns:a16="http://schemas.microsoft.com/office/drawing/2014/main" val="1221506407"/>
                  </a:ext>
                </a:extLst>
              </a:tr>
              <a:tr h="339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드럼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(33.3%)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(21.1%)</a:t>
                      </a:r>
                    </a:p>
                  </a:txBody>
                  <a:tcPr marL="52843" marR="52843" marT="26421" marB="2642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383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(26.1%)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34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(10.0%)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(8.4%)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813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(23.7%)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658314"/>
                  </a:ext>
                </a:extLst>
              </a:tr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플루트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(26.9%)</a:t>
                      </a: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(14.0%)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700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(28.6%)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368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(41.4%)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232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(39.7%)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166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(36.6%)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1745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(23.8%)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329354"/>
                  </a:ext>
                </a:extLst>
              </a:tr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피아노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(43.0%)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303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(30.3%)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(10.0%)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(41.4%)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253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(18.8%)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321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(47.3%)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236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(24.2%)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1795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(26.6%)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853362"/>
                  </a:ext>
                </a:extLst>
              </a:tr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비올라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66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(12.1%)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(27.2%)</a:t>
                      </a: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(39.7%)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(47.3%)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289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(21.5%)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700" dirty="0"/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1074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(13.8%)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11856"/>
                  </a:ext>
                </a:extLst>
              </a:tr>
              <a:tr h="371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바이올린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(24.5%)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(49.7%)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(8.4%)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166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(36.6%)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236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(24.2%)</a:t>
                      </a:r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(0%)</a:t>
                      </a:r>
                    </a:p>
                  </a:txBody>
                  <a:tcPr marL="52843" marR="52843" marT="26421" marB="26421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289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(10.4%)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1213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(13.1%)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442707"/>
                  </a:ext>
                </a:extLst>
              </a:tr>
              <a:tr h="33951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1275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(15.3%)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1318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(21.3%)</a:t>
                      </a:r>
                    </a:p>
                  </a:txBody>
                  <a:tcPr marL="52843" marR="52843" marT="26421" marB="2642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813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(23.7%)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1745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(23.8%)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1795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(26.6%)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1074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(13.8%)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1213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(13.1%)</a:t>
                      </a:r>
                      <a:endParaRPr lang="ko-KR" altLang="en-US" sz="800" dirty="0"/>
                    </a:p>
                  </a:txBody>
                  <a:tcPr marL="52843" marR="52843" marT="26421" marB="26421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52843" marR="52843" marT="26421" marB="26421" anchor="ctr"/>
                </a:tc>
                <a:extLst>
                  <a:ext uri="{0D108BD9-81ED-4DB2-BD59-A6C34878D82A}">
                    <a16:rowId xmlns:a16="http://schemas.microsoft.com/office/drawing/2014/main" val="30345310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859F37-DB11-B423-3D60-77E9352EF258}"/>
              </a:ext>
            </a:extLst>
          </p:cNvPr>
          <p:cNvSpPr txBox="1"/>
          <p:nvPr/>
        </p:nvSpPr>
        <p:spPr>
          <a:xfrm>
            <a:off x="1258171" y="3100841"/>
            <a:ext cx="169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All data(100%)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6A667-B1C8-7CC6-6514-9FEED82E9B39}"/>
              </a:ext>
            </a:extLst>
          </p:cNvPr>
          <p:cNvSpPr txBox="1"/>
          <p:nvPr/>
        </p:nvSpPr>
        <p:spPr>
          <a:xfrm>
            <a:off x="5266351" y="3100841"/>
            <a:ext cx="195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Train data(60%)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E7110-BC55-BC00-2A0C-54EBDEFF9790}"/>
              </a:ext>
            </a:extLst>
          </p:cNvPr>
          <p:cNvSpPr txBox="1"/>
          <p:nvPr/>
        </p:nvSpPr>
        <p:spPr>
          <a:xfrm>
            <a:off x="9129897" y="3100841"/>
            <a:ext cx="169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Val data(20%)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ED9D89A-21F2-4BA6-B16E-FD1968BAB8DD}"/>
              </a:ext>
            </a:extLst>
          </p:cNvPr>
          <p:cNvSpPr/>
          <p:nvPr/>
        </p:nvSpPr>
        <p:spPr>
          <a:xfrm>
            <a:off x="10250091" y="1629772"/>
            <a:ext cx="323615" cy="3236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40542-7AA3-7CEB-C567-60CCC51C9CA7}"/>
              </a:ext>
            </a:extLst>
          </p:cNvPr>
          <p:cNvSpPr txBox="1"/>
          <p:nvPr/>
        </p:nvSpPr>
        <p:spPr>
          <a:xfrm>
            <a:off x="10607208" y="1628800"/>
            <a:ext cx="1461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비율에 너무 벗어남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3A9F811-1D6D-DA67-F7F1-53D1951899EE}"/>
              </a:ext>
            </a:extLst>
          </p:cNvPr>
          <p:cNvSpPr/>
          <p:nvPr/>
        </p:nvSpPr>
        <p:spPr>
          <a:xfrm>
            <a:off x="10250091" y="2116298"/>
            <a:ext cx="323615" cy="32361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BBA724-7968-6C49-B6A8-E171F7AE81B9}"/>
              </a:ext>
            </a:extLst>
          </p:cNvPr>
          <p:cNvSpPr txBox="1"/>
          <p:nvPr/>
        </p:nvSpPr>
        <p:spPr>
          <a:xfrm>
            <a:off x="10607209" y="2093427"/>
            <a:ext cx="158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비율에 많이 벗어남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FBACAE3-493E-3C03-CD37-DADDD077D26B}"/>
              </a:ext>
            </a:extLst>
          </p:cNvPr>
          <p:cNvSpPr/>
          <p:nvPr/>
        </p:nvSpPr>
        <p:spPr>
          <a:xfrm>
            <a:off x="10250091" y="2572437"/>
            <a:ext cx="323615" cy="32361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C27C0-B205-D7E5-A08D-A539BA3FB886}"/>
              </a:ext>
            </a:extLst>
          </p:cNvPr>
          <p:cNvSpPr txBox="1"/>
          <p:nvPr/>
        </p:nvSpPr>
        <p:spPr>
          <a:xfrm>
            <a:off x="10607210" y="2563201"/>
            <a:ext cx="1584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비율에 조금 벗어남</a:t>
            </a:r>
          </a:p>
        </p:txBody>
      </p:sp>
    </p:spTree>
    <p:extLst>
      <p:ext uri="{BB962C8B-B14F-4D97-AF65-F5344CB8AC3E}">
        <p14:creationId xmlns:p14="http://schemas.microsoft.com/office/powerpoint/2010/main" val="2875070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5">
            <a:extLst>
              <a:ext uri="{FF2B5EF4-FFF2-40B4-BE49-F238E27FC236}">
                <a16:creationId xmlns:a16="http://schemas.microsoft.com/office/drawing/2014/main" id="{448AE1DB-6D80-478B-4F70-FD2336A36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404664"/>
            <a:ext cx="41044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향후 계획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DA1D32-BB21-95A0-E0AA-55749189DE8C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E9DEAA-CC2F-2B03-EB31-AEAE90B95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E22F8B-79F3-FCB3-2C2E-1732E2DDC87D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22196CF-DEDA-A060-9287-43677CEBCF16}"/>
              </a:ext>
            </a:extLst>
          </p:cNvPr>
          <p:cNvSpPr txBox="1"/>
          <p:nvPr/>
        </p:nvSpPr>
        <p:spPr>
          <a:xfrm>
            <a:off x="448416" y="2001035"/>
            <a:ext cx="11295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모든 악기 훈련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검증 후 테스트까지 완료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실제 데이터를 사용해 검증 및 결과 보이기</a:t>
            </a:r>
          </a:p>
        </p:txBody>
      </p:sp>
    </p:spTree>
    <p:extLst>
      <p:ext uri="{BB962C8B-B14F-4D97-AF65-F5344CB8AC3E}">
        <p14:creationId xmlns:p14="http://schemas.microsoft.com/office/powerpoint/2010/main" val="157011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직사각형 1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8654" y="358585"/>
            <a:ext cx="3966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CONTENTS.</a:t>
            </a:r>
            <a:endParaRPr lang="ko-KR" altLang="en-US" sz="4800" dirty="0">
              <a:solidFill>
                <a:schemeClr val="bg1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cxnSp>
        <p:nvCxnSpPr>
          <p:cNvPr id="198" name="직선 연결선 197"/>
          <p:cNvCxnSpPr>
            <a:cxnSpLocks/>
          </p:cNvCxnSpPr>
          <p:nvPr/>
        </p:nvCxnSpPr>
        <p:spPr>
          <a:xfrm>
            <a:off x="2706014" y="2893340"/>
            <a:ext cx="13463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연결선 199"/>
          <p:cNvCxnSpPr>
            <a:cxnSpLocks/>
          </p:cNvCxnSpPr>
          <p:nvPr/>
        </p:nvCxnSpPr>
        <p:spPr>
          <a:xfrm>
            <a:off x="2706014" y="4718389"/>
            <a:ext cx="13463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/>
          <p:cNvCxnSpPr>
            <a:cxnSpLocks/>
          </p:cNvCxnSpPr>
          <p:nvPr/>
        </p:nvCxnSpPr>
        <p:spPr>
          <a:xfrm>
            <a:off x="2706014" y="4684248"/>
            <a:ext cx="13463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/>
          <p:cNvCxnSpPr>
            <a:cxnSpLocks/>
          </p:cNvCxnSpPr>
          <p:nvPr/>
        </p:nvCxnSpPr>
        <p:spPr>
          <a:xfrm>
            <a:off x="2706014" y="2965348"/>
            <a:ext cx="13463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2634006" y="2229900"/>
            <a:ext cx="195836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1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BC98CCB-7FD9-4560-9E3E-F31E75E0EF80}"/>
              </a:ext>
            </a:extLst>
          </p:cNvPr>
          <p:cNvCxnSpPr>
            <a:cxnSpLocks/>
          </p:cNvCxnSpPr>
          <p:nvPr/>
        </p:nvCxnSpPr>
        <p:spPr>
          <a:xfrm>
            <a:off x="5194147" y="2893340"/>
            <a:ext cx="13463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95EC7A2-B76D-4EA7-9220-FB730F28C0A5}"/>
              </a:ext>
            </a:extLst>
          </p:cNvPr>
          <p:cNvCxnSpPr>
            <a:cxnSpLocks/>
          </p:cNvCxnSpPr>
          <p:nvPr/>
        </p:nvCxnSpPr>
        <p:spPr>
          <a:xfrm>
            <a:off x="5194147" y="2965348"/>
            <a:ext cx="13463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24DE09C-FD98-4D87-B4B4-E4930C2A16CD}"/>
              </a:ext>
            </a:extLst>
          </p:cNvPr>
          <p:cNvSpPr txBox="1"/>
          <p:nvPr/>
        </p:nvSpPr>
        <p:spPr>
          <a:xfrm>
            <a:off x="5122139" y="2229900"/>
            <a:ext cx="195836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2</a:t>
            </a: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45C0A3B-B057-41AB-B6B2-0A54D6E57F6D}"/>
              </a:ext>
            </a:extLst>
          </p:cNvPr>
          <p:cNvCxnSpPr>
            <a:cxnSpLocks/>
          </p:cNvCxnSpPr>
          <p:nvPr/>
        </p:nvCxnSpPr>
        <p:spPr>
          <a:xfrm>
            <a:off x="7826296" y="2893340"/>
            <a:ext cx="13463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2F067523-28CD-4C27-A306-F315B3F24E2F}"/>
              </a:ext>
            </a:extLst>
          </p:cNvPr>
          <p:cNvCxnSpPr>
            <a:cxnSpLocks/>
          </p:cNvCxnSpPr>
          <p:nvPr/>
        </p:nvCxnSpPr>
        <p:spPr>
          <a:xfrm>
            <a:off x="7826296" y="2965348"/>
            <a:ext cx="13463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1F4D56D-F193-4220-B9C5-11AF0C1BA70B}"/>
              </a:ext>
            </a:extLst>
          </p:cNvPr>
          <p:cNvSpPr txBox="1"/>
          <p:nvPr/>
        </p:nvSpPr>
        <p:spPr>
          <a:xfrm>
            <a:off x="7754288" y="2229900"/>
            <a:ext cx="195836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한나" pitchFamily="2" charset="-127"/>
                <a:ea typeface="배달의민족 한나" pitchFamily="2" charset="-127"/>
              </a:rPr>
              <a:t>3</a:t>
            </a: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FB76E518-9059-4596-BFF6-964FBA583DD0}"/>
              </a:ext>
            </a:extLst>
          </p:cNvPr>
          <p:cNvCxnSpPr>
            <a:cxnSpLocks/>
          </p:cNvCxnSpPr>
          <p:nvPr/>
        </p:nvCxnSpPr>
        <p:spPr>
          <a:xfrm>
            <a:off x="5194147" y="4718389"/>
            <a:ext cx="13463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53AC978A-F486-423E-B429-FC2F3E14F558}"/>
              </a:ext>
            </a:extLst>
          </p:cNvPr>
          <p:cNvCxnSpPr>
            <a:cxnSpLocks/>
          </p:cNvCxnSpPr>
          <p:nvPr/>
        </p:nvCxnSpPr>
        <p:spPr>
          <a:xfrm>
            <a:off x="5194147" y="4684248"/>
            <a:ext cx="13463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FD49CC97-3AF6-4217-B19B-DEAEEA630B5A}"/>
              </a:ext>
            </a:extLst>
          </p:cNvPr>
          <p:cNvCxnSpPr>
            <a:cxnSpLocks/>
          </p:cNvCxnSpPr>
          <p:nvPr/>
        </p:nvCxnSpPr>
        <p:spPr>
          <a:xfrm>
            <a:off x="7826296" y="4718389"/>
            <a:ext cx="13463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3054E92D-CC8D-4DF5-A1E4-54D6080E022E}"/>
              </a:ext>
            </a:extLst>
          </p:cNvPr>
          <p:cNvCxnSpPr>
            <a:cxnSpLocks/>
          </p:cNvCxnSpPr>
          <p:nvPr/>
        </p:nvCxnSpPr>
        <p:spPr>
          <a:xfrm>
            <a:off x="7826296" y="4684248"/>
            <a:ext cx="13463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94F040-28AF-E66F-E9AD-A6D273E12F29}"/>
              </a:ext>
            </a:extLst>
          </p:cNvPr>
          <p:cNvSpPr txBox="1"/>
          <p:nvPr/>
        </p:nvSpPr>
        <p:spPr>
          <a:xfrm>
            <a:off x="2634006" y="3129118"/>
            <a:ext cx="15858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지난 </a:t>
            </a:r>
            <a:endParaRPr lang="en-US" altLang="ko-KR" sz="2800" dirty="0">
              <a:solidFill>
                <a:schemeClr val="bg1"/>
              </a:solidFill>
              <a:latin typeface="배달의민족 한나" panose="02000503000000020003" charset="-127"/>
              <a:ea typeface="배달의민족 한나" panose="02000503000000020003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프로젝트 요약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88F9D-BF0C-33EB-B5B1-0BBF3159F47B}"/>
              </a:ext>
            </a:extLst>
          </p:cNvPr>
          <p:cNvSpPr txBox="1"/>
          <p:nvPr/>
        </p:nvSpPr>
        <p:spPr>
          <a:xfrm>
            <a:off x="5123702" y="3129118"/>
            <a:ext cx="1585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진행상황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909D8-F58F-E0C8-9FC3-D3B4E579476C}"/>
              </a:ext>
            </a:extLst>
          </p:cNvPr>
          <p:cNvSpPr txBox="1"/>
          <p:nvPr/>
        </p:nvSpPr>
        <p:spPr>
          <a:xfrm>
            <a:off x="7755851" y="3129118"/>
            <a:ext cx="1585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한나" panose="02000503000000020003" charset="-127"/>
                <a:ea typeface="배달의민족 한나" panose="02000503000000020003" charset="-127"/>
              </a:rPr>
              <a:t>향후 계획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" pitchFamily="2" charset="-127"/>
              <a:ea typeface="배달의민족 한나" pitchFamily="2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5711957" y="1515765"/>
            <a:ext cx="768086" cy="754708"/>
            <a:chOff x="4499992" y="2204864"/>
            <a:chExt cx="1584176" cy="1584176"/>
          </a:xfrm>
        </p:grpSpPr>
        <p:sp>
          <p:nvSpPr>
            <p:cNvPr id="53" name="타원 52"/>
            <p:cNvSpPr/>
            <p:nvPr/>
          </p:nvSpPr>
          <p:spPr>
            <a:xfrm>
              <a:off x="4499992" y="2204864"/>
              <a:ext cx="1584176" cy="1584176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54" name="타원 53"/>
            <p:cNvSpPr/>
            <p:nvPr/>
          </p:nvSpPr>
          <p:spPr>
            <a:xfrm>
              <a:off x="4644007" y="2375073"/>
              <a:ext cx="1296144" cy="1296144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grpSp>
          <p:nvGrpSpPr>
            <p:cNvPr id="55" name="그룹 24"/>
            <p:cNvGrpSpPr/>
            <p:nvPr/>
          </p:nvGrpSpPr>
          <p:grpSpPr>
            <a:xfrm>
              <a:off x="4644008" y="2375074"/>
              <a:ext cx="1296144" cy="1296144"/>
              <a:chOff x="4644008" y="2375074"/>
              <a:chExt cx="1296144" cy="1296144"/>
            </a:xfrm>
          </p:grpSpPr>
          <p:cxnSp>
            <p:nvCxnSpPr>
              <p:cNvPr id="59" name="직선 연결선 58"/>
              <p:cNvCxnSpPr>
                <a:stCxn id="54" idx="0"/>
              </p:cNvCxnSpPr>
              <p:nvPr/>
            </p:nvCxnSpPr>
            <p:spPr>
              <a:xfrm>
                <a:off x="5292081" y="2375074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54" idx="2"/>
                <a:endCxn id="54" idx="6"/>
              </p:cNvCxnSpPr>
              <p:nvPr/>
            </p:nvCxnSpPr>
            <p:spPr>
              <a:xfrm>
                <a:off x="4644008" y="3023145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25"/>
            <p:cNvGrpSpPr/>
            <p:nvPr/>
          </p:nvGrpSpPr>
          <p:grpSpPr>
            <a:xfrm rot="2700000">
              <a:off x="4644008" y="2348880"/>
              <a:ext cx="1296144" cy="1296144"/>
              <a:chOff x="4644008" y="2348880"/>
              <a:chExt cx="1296144" cy="1296144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292080" y="2348880"/>
                <a:ext cx="0" cy="1296144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4644008" y="2996952"/>
                <a:ext cx="1296144" cy="0"/>
              </a:xfrm>
              <a:prstGeom prst="line">
                <a:avLst/>
              </a:prstGeom>
              <a:ln>
                <a:solidFill>
                  <a:srgbClr val="FF6E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그룹 81"/>
          <p:cNvGrpSpPr/>
          <p:nvPr/>
        </p:nvGrpSpPr>
        <p:grpSpPr>
          <a:xfrm>
            <a:off x="227348" y="188640"/>
            <a:ext cx="11809312" cy="72008"/>
            <a:chOff x="179512" y="188640"/>
            <a:chExt cx="8856984" cy="72008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179512" y="18864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/>
            <p:nvPr/>
          </p:nvCxnSpPr>
          <p:spPr>
            <a:xfrm>
              <a:off x="179512" y="260648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227348" y="6597352"/>
            <a:ext cx="11809312" cy="72008"/>
            <a:chOff x="179512" y="6597352"/>
            <a:chExt cx="8856984" cy="72008"/>
          </a:xfrm>
        </p:grpSpPr>
        <p:cxnSp>
          <p:nvCxnSpPr>
            <p:cNvPr id="79" name="직선 연결선 78"/>
            <p:cNvCxnSpPr/>
            <p:nvPr/>
          </p:nvCxnSpPr>
          <p:spPr>
            <a:xfrm>
              <a:off x="179512" y="6669360"/>
              <a:ext cx="885698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179512" y="6597352"/>
              <a:ext cx="88569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913FACC-41B6-AA0C-BB43-06F51D9D1F6A}"/>
              </a:ext>
            </a:extLst>
          </p:cNvPr>
          <p:cNvSpPr txBox="1"/>
          <p:nvPr/>
        </p:nvSpPr>
        <p:spPr>
          <a:xfrm>
            <a:off x="2483708" y="2603483"/>
            <a:ext cx="722458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질의응답</a:t>
            </a:r>
            <a:endParaRPr lang="en-US" altLang="ko-KR" sz="4800" b="1" dirty="0">
              <a:solidFill>
                <a:schemeClr val="bg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94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5">
            <a:extLst>
              <a:ext uri="{FF2B5EF4-FFF2-40B4-BE49-F238E27FC236}">
                <a16:creationId xmlns:a16="http://schemas.microsoft.com/office/drawing/2014/main" id="{8698CE85-E675-8EAA-491F-8AD8D564F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427311"/>
            <a:ext cx="410445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지난 프로젝트 요약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charset="-127"/>
              <a:ea typeface="배달의민족 한나" panose="02000503000000020003"/>
            </a:endParaRPr>
          </a:p>
          <a:p>
            <a:pPr marL="342900" indent="-34290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데이터셋 가공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charset="-127"/>
              <a:ea typeface="배달의민족 한나" panose="02000503000000020003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5913C-17A4-0CE7-F52C-2992E9D6EC85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70E3B5-8558-E610-6C6C-A9C10557B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1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EBAE73-130D-CEAE-380F-450F18D5F6CA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2DCE8E2-9BDD-B8B6-6982-5B97C6D6C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7" b="5028"/>
          <a:stretch/>
        </p:blipFill>
        <p:spPr>
          <a:xfrm>
            <a:off x="427140" y="2871942"/>
            <a:ext cx="6686724" cy="3191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88C6B-31AD-6F5E-B41B-E119BBA759F1}"/>
              </a:ext>
            </a:extLst>
          </p:cNvPr>
          <p:cNvSpPr txBox="1"/>
          <p:nvPr/>
        </p:nvSpPr>
        <p:spPr>
          <a:xfrm>
            <a:off x="943412" y="6199169"/>
            <a:ext cx="5510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공유된 </a:t>
            </a: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Google Drive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로 공동작업한 스프레드시트</a:t>
            </a: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065857-75ED-F102-8285-64ABD0AD5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8" y="1862857"/>
            <a:ext cx="432980" cy="300380"/>
          </a:xfrm>
          <a:prstGeom prst="rect">
            <a:avLst/>
          </a:prstGeom>
        </p:spPr>
      </p:pic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10B3FF52-C736-B92B-72D0-0731C4C8117B}"/>
              </a:ext>
            </a:extLst>
          </p:cNvPr>
          <p:cNvSpPr txBox="1">
            <a:spLocks/>
          </p:cNvSpPr>
          <p:nvPr/>
        </p:nvSpPr>
        <p:spPr>
          <a:xfrm>
            <a:off x="427140" y="1754911"/>
            <a:ext cx="6477000" cy="1378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사전에 정한 규칙으로 신뢰성 있는 </a:t>
            </a:r>
            <a:r>
              <a:rPr lang="en-US" altLang="ko-KR" sz="18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YouTube         </a:t>
            </a:r>
            <a:r>
              <a:rPr lang="ko-KR" altLang="en-US" sz="18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악기 연주 영상 </a:t>
            </a:r>
            <a:r>
              <a:rPr lang="en-US" altLang="ko-KR" sz="1800" dirty="0" err="1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url</a:t>
            </a:r>
            <a:r>
              <a:rPr lang="ko-KR" altLang="en-US" sz="18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을 </a:t>
            </a:r>
            <a:endParaRPr lang="en-US" altLang="ko-KR" sz="1800" dirty="0">
              <a:solidFill>
                <a:schemeClr val="tx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8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지속적으로 추가하여 </a:t>
            </a:r>
            <a:r>
              <a:rPr lang="en-US" altLang="ko-KR" sz="18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metadata</a:t>
            </a:r>
            <a:r>
              <a:rPr lang="ko-KR" altLang="en-US" sz="18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완성 </a:t>
            </a:r>
            <a:r>
              <a:rPr lang="en-US" altLang="ko-KR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영상 </a:t>
            </a:r>
            <a:r>
              <a:rPr lang="en-US" altLang="ko-KR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170</a:t>
            </a:r>
            <a:r>
              <a:rPr lang="ko-KR" altLang="en-US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</a:t>
            </a:r>
            <a:r>
              <a:rPr lang="en-US" altLang="ko-KR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800" dirty="0">
              <a:solidFill>
                <a:schemeClr val="tx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5C6137EA-A94B-55C2-11FE-9B3B6FDF8880}"/>
              </a:ext>
            </a:extLst>
          </p:cNvPr>
          <p:cNvSpPr txBox="1">
            <a:spLocks/>
          </p:cNvSpPr>
          <p:nvPr/>
        </p:nvSpPr>
        <p:spPr>
          <a:xfrm>
            <a:off x="7998940" y="1754911"/>
            <a:ext cx="3875990" cy="3276600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Metadata</a:t>
            </a:r>
            <a:r>
              <a:rPr lang="ko-KR" altLang="en-US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를 읽어 </a:t>
            </a:r>
            <a:r>
              <a:rPr lang="en-US" altLang="ko-KR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Train/Validation/Test </a:t>
            </a:r>
            <a:r>
              <a:rPr lang="ko-KR" altLang="en-US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용 데이터를 구분해서 파일명</a:t>
            </a:r>
            <a:r>
              <a:rPr lang="en-US" altLang="ko-KR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</a:t>
            </a:r>
            <a:r>
              <a:rPr lang="ko-KR" altLang="en-US" sz="20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라벨 데이터프레임 생성 및 저장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1CBCB1-66B3-11F1-D198-DD0FDE4EB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04" r="84656" b="27951"/>
          <a:stretch/>
        </p:blipFill>
        <p:spPr>
          <a:xfrm>
            <a:off x="8538389" y="3795110"/>
            <a:ext cx="2797092" cy="218533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61313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5">
            <a:extLst>
              <a:ext uri="{FF2B5EF4-FFF2-40B4-BE49-F238E27FC236}">
                <a16:creationId xmlns:a16="http://schemas.microsoft.com/office/drawing/2014/main" id="{8698CE85-E675-8EAA-491F-8AD8D564F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427311"/>
            <a:ext cx="410445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지난 프로젝트 요약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charset="-127"/>
              <a:ea typeface="배달의민족 한나" panose="02000503000000020003"/>
            </a:endParaRPr>
          </a:p>
          <a:p>
            <a:pPr marL="342900" indent="-34290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데이터셋 가공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charset="-127"/>
              <a:ea typeface="배달의민족 한나" panose="02000503000000020003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5913C-17A4-0CE7-F52C-2992E9D6EC85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70E3B5-8558-E610-6C6C-A9C10557B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1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EBAE73-130D-CEAE-380F-450F18D5F6CA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826733B-FB40-2ACA-574F-C3834B55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99" y="2115369"/>
            <a:ext cx="1529729" cy="10498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D7765-4C6D-7E1D-5731-874AA9A3F8A7}"/>
              </a:ext>
            </a:extLst>
          </p:cNvPr>
          <p:cNvSpPr txBox="1"/>
          <p:nvPr/>
        </p:nvSpPr>
        <p:spPr>
          <a:xfrm>
            <a:off x="1015696" y="3253156"/>
            <a:ext cx="91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White Noise</a:t>
            </a:r>
            <a:endParaRPr lang="ko-KR" altLang="en-US" sz="12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0B9AFBD-FD16-1337-C01A-C090CFEA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600" y="2203293"/>
            <a:ext cx="1529730" cy="10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2354D1-6882-7D56-4BEA-65F16BD55415}"/>
              </a:ext>
            </a:extLst>
          </p:cNvPr>
          <p:cNvSpPr txBox="1"/>
          <p:nvPr/>
        </p:nvSpPr>
        <p:spPr>
          <a:xfrm>
            <a:off x="4043588" y="3341080"/>
            <a:ext cx="1069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Shifting Sound</a:t>
            </a:r>
            <a:endParaRPr lang="ko-KR" altLang="en-US" sz="12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417EAC-0635-F5BE-A0CF-BB394C133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490" y="3253156"/>
            <a:ext cx="1529729" cy="10567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1A6573-9619-CC75-3EC5-F6448F2AB355}"/>
              </a:ext>
            </a:extLst>
          </p:cNvPr>
          <p:cNvSpPr txBox="1"/>
          <p:nvPr/>
        </p:nvSpPr>
        <p:spPr>
          <a:xfrm>
            <a:off x="2541921" y="4545266"/>
            <a:ext cx="107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Stretch Sound</a:t>
            </a:r>
            <a:endParaRPr lang="ko-KR" altLang="en-US" sz="12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06DB5982-A454-3A36-4CD0-53B70EA19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99" y="4251346"/>
            <a:ext cx="1529729" cy="10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A80697-9391-CA66-3C5A-CB05A9F07FAC}"/>
              </a:ext>
            </a:extLst>
          </p:cNvPr>
          <p:cNvSpPr txBox="1"/>
          <p:nvPr/>
        </p:nvSpPr>
        <p:spPr>
          <a:xfrm>
            <a:off x="852383" y="5446105"/>
            <a:ext cx="1124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Reverse Sound</a:t>
            </a:r>
            <a:endParaRPr lang="ko-KR" altLang="en-US" sz="12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80E426FB-806B-B7E6-D805-20D50BAD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601" y="4369381"/>
            <a:ext cx="1529729" cy="10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38BD0F-D935-D2CB-FB62-7F49417D6EA8}"/>
              </a:ext>
            </a:extLst>
          </p:cNvPr>
          <p:cNvSpPr txBox="1"/>
          <p:nvPr/>
        </p:nvSpPr>
        <p:spPr>
          <a:xfrm>
            <a:off x="4144368" y="5596888"/>
            <a:ext cx="93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Minus Sound</a:t>
            </a:r>
            <a:endParaRPr lang="ko-KR" altLang="en-US" sz="12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E797DFE-5F6E-1CC5-6825-37EC30BF4A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207" r="84371" b="66079"/>
          <a:stretch/>
        </p:blipFill>
        <p:spPr>
          <a:xfrm>
            <a:off x="8048975" y="5171430"/>
            <a:ext cx="1552817" cy="16099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6EAFDF9-6A9C-E60F-DFDF-86E0FCE16F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01" t="10478" r="8386" b="7652"/>
          <a:stretch/>
        </p:blipFill>
        <p:spPr>
          <a:xfrm>
            <a:off x="5790257" y="2744863"/>
            <a:ext cx="2557323" cy="21476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DC31BFF-5AB6-8A7C-6F52-436359E843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37" t="10128" r="7454" b="8002"/>
          <a:stretch/>
        </p:blipFill>
        <p:spPr>
          <a:xfrm>
            <a:off x="9244546" y="2709550"/>
            <a:ext cx="2648130" cy="21516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8F8CA7-9D6C-4A1E-9B7C-67FF891D97A1}"/>
              </a:ext>
            </a:extLst>
          </p:cNvPr>
          <p:cNvSpPr txBox="1"/>
          <p:nvPr/>
        </p:nvSpPr>
        <p:spPr>
          <a:xfrm>
            <a:off x="6096000" y="5171430"/>
            <a:ext cx="1850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주파수 해상도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168x431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F3ACD9-713E-DDDF-5418-F9456556BCC3}"/>
              </a:ext>
            </a:extLst>
          </p:cNvPr>
          <p:cNvSpPr txBox="1"/>
          <p:nvPr/>
        </p:nvSpPr>
        <p:spPr>
          <a:xfrm>
            <a:off x="9667388" y="5171430"/>
            <a:ext cx="179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주파수 해상도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4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en-US" altLang="ko-KR" dirty="0">
                <a:highlight>
                  <a:srgbClr val="FFFF00"/>
                </a:highligh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336x431</a:t>
            </a:r>
            <a:endParaRPr lang="ko-KR" altLang="en-US" dirty="0">
              <a:highlight>
                <a:srgbClr val="FFFF00"/>
              </a:highligh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8" name="텍스트 개체 틀 1">
            <a:extLst>
              <a:ext uri="{FF2B5EF4-FFF2-40B4-BE49-F238E27FC236}">
                <a16:creationId xmlns:a16="http://schemas.microsoft.com/office/drawing/2014/main" id="{9B5FA8CE-508E-3D3E-1F2F-E6F3CF2F8508}"/>
              </a:ext>
            </a:extLst>
          </p:cNvPr>
          <p:cNvSpPr txBox="1">
            <a:spLocks/>
          </p:cNvSpPr>
          <p:nvPr/>
        </p:nvSpPr>
        <p:spPr>
          <a:xfrm>
            <a:off x="5978911" y="905525"/>
            <a:ext cx="5626674" cy="2114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Constant-Q Transform(CQT)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이미지 처리기법을 활용</a:t>
            </a:r>
            <a:r>
              <a:rPr lang="en-US" altLang="ko-KR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사람의 귀와 유사하게 해석</a:t>
            </a:r>
            <a:endParaRPr lang="en-US" altLang="ko-KR" sz="1600" dirty="0">
              <a:solidFill>
                <a:schemeClr val="tx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최소 주파수 </a:t>
            </a:r>
            <a:r>
              <a:rPr lang="en-US" altLang="ko-KR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32.7Hz </a:t>
            </a:r>
            <a:r>
              <a:rPr lang="ko-KR" altLang="en-US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기준 </a:t>
            </a:r>
            <a:r>
              <a:rPr lang="en-US" altLang="ko-KR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7 </a:t>
            </a:r>
            <a:r>
              <a:rPr lang="ko-KR" altLang="en-US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옥타브까지 해석</a:t>
            </a:r>
            <a:r>
              <a:rPr lang="en-US" altLang="ko-KR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커스텀 가능</a:t>
            </a:r>
            <a:r>
              <a:rPr lang="en-US" altLang="ko-KR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351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5">
            <a:extLst>
              <a:ext uri="{FF2B5EF4-FFF2-40B4-BE49-F238E27FC236}">
                <a16:creationId xmlns:a16="http://schemas.microsoft.com/office/drawing/2014/main" id="{8698CE85-E675-8EAA-491F-8AD8D564F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427311"/>
            <a:ext cx="410445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지난 프로젝트 요약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charset="-127"/>
              <a:ea typeface="배달의민족 한나" panose="02000503000000020003"/>
            </a:endParaRPr>
          </a:p>
          <a:p>
            <a:pPr marL="342900" indent="-34290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모델 설계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charset="-127"/>
              <a:ea typeface="배달의민족 한나" panose="02000503000000020003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5913C-17A4-0CE7-F52C-2992E9D6EC85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70E3B5-8558-E610-6C6C-A9C10557B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1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EBAE73-130D-CEAE-380F-450F18D5F6CA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0">
            <a:extLst>
              <a:ext uri="{FF2B5EF4-FFF2-40B4-BE49-F238E27FC236}">
                <a16:creationId xmlns:a16="http://schemas.microsoft.com/office/drawing/2014/main" id="{7E491D7B-67B4-D1ED-F4CE-A12B276C8FEC}"/>
              </a:ext>
            </a:extLst>
          </p:cNvPr>
          <p:cNvSpPr txBox="1">
            <a:spLocks/>
          </p:cNvSpPr>
          <p:nvPr/>
        </p:nvSpPr>
        <p:spPr>
          <a:xfrm>
            <a:off x="661643" y="1876033"/>
            <a:ext cx="10667999" cy="7147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이진 분류</a:t>
            </a:r>
            <a:r>
              <a:rPr lang="en-US" altLang="ko-KR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BCELoss</a:t>
            </a:r>
            <a:r>
              <a:rPr lang="en-US" altLang="ko-KR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+ Sigmoid)</a:t>
            </a: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각각의 악기에 대해 동일한 모델에 데이터셋을 통과 </a:t>
            </a:r>
            <a:r>
              <a:rPr lang="en-US" altLang="ko-KR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</a:t>
            </a:r>
            <a:r>
              <a:rPr lang="ko-KR" altLang="en-US" sz="1600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각각의 결과를 종합하여 최종 결과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B1F60C-7B19-F96A-4642-D34FB1296948}"/>
              </a:ext>
            </a:extLst>
          </p:cNvPr>
          <p:cNvGrpSpPr/>
          <p:nvPr/>
        </p:nvGrpSpPr>
        <p:grpSpPr>
          <a:xfrm>
            <a:off x="745233" y="3194167"/>
            <a:ext cx="4114799" cy="2294455"/>
            <a:chOff x="1211180" y="537411"/>
            <a:chExt cx="4114799" cy="229445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5B55BF1-FB42-F171-C02D-D3DFE93B9D17}"/>
                </a:ext>
              </a:extLst>
            </p:cNvPr>
            <p:cNvSpPr/>
            <p:nvPr/>
          </p:nvSpPr>
          <p:spPr>
            <a:xfrm>
              <a:off x="1211180" y="537411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Training Model</a:t>
              </a:r>
              <a:endParaRPr lang="ko-KR" altLang="en-US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2FC17C8-066C-00BC-823F-812969E6BED9}"/>
                </a:ext>
              </a:extLst>
            </p:cNvPr>
            <p:cNvSpPr/>
            <p:nvPr/>
          </p:nvSpPr>
          <p:spPr>
            <a:xfrm>
              <a:off x="1211180" y="1187116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Training Model</a:t>
              </a:r>
              <a:endParaRPr lang="ko-KR" altLang="en-US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A8BD483-E323-6F3A-C972-D3007C0A4E3C}"/>
                </a:ext>
              </a:extLst>
            </p:cNvPr>
            <p:cNvSpPr/>
            <p:nvPr/>
          </p:nvSpPr>
          <p:spPr>
            <a:xfrm>
              <a:off x="1211180" y="1836821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Training Model</a:t>
              </a:r>
              <a:endParaRPr lang="ko-KR" altLang="en-US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0642A97-9E7D-5B7E-1BF4-DF93374D60C9}"/>
                </a:ext>
              </a:extLst>
            </p:cNvPr>
            <p:cNvSpPr/>
            <p:nvPr/>
          </p:nvSpPr>
          <p:spPr>
            <a:xfrm>
              <a:off x="1211180" y="2486526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Training Model</a:t>
              </a:r>
              <a:endParaRPr lang="ko-KR" altLang="en-US" dirty="0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C5A26E-1081-81B7-FBA2-14D973270038}"/>
                </a:ext>
              </a:extLst>
            </p:cNvPr>
            <p:cNvSpPr/>
            <p:nvPr/>
          </p:nvSpPr>
          <p:spPr>
            <a:xfrm>
              <a:off x="4275221" y="537411"/>
              <a:ext cx="1050758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Piano [Y/N]</a:t>
              </a:r>
              <a:endParaRPr lang="ko-KR" altLang="en-US" sz="14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CC4933-7ED3-51EC-604E-F30BC7413BC3}"/>
                </a:ext>
              </a:extLst>
            </p:cNvPr>
            <p:cNvSpPr/>
            <p:nvPr/>
          </p:nvSpPr>
          <p:spPr>
            <a:xfrm>
              <a:off x="4275221" y="1187116"/>
              <a:ext cx="1050757" cy="3453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Cello [Y/N]</a:t>
              </a:r>
              <a:endParaRPr lang="ko-KR" altLang="en-US" sz="14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E735C12-1260-64DC-47BA-FEC619E08521}"/>
                </a:ext>
              </a:extLst>
            </p:cNvPr>
            <p:cNvSpPr/>
            <p:nvPr/>
          </p:nvSpPr>
          <p:spPr>
            <a:xfrm>
              <a:off x="4275221" y="1836821"/>
              <a:ext cx="1050757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Violin [Y/N]</a:t>
              </a:r>
              <a:endParaRPr lang="ko-KR" altLang="en-US" sz="14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659DC1-33F5-6A66-510E-3F0D96C4E8AA}"/>
                </a:ext>
              </a:extLst>
            </p:cNvPr>
            <p:cNvSpPr/>
            <p:nvPr/>
          </p:nvSpPr>
          <p:spPr>
            <a:xfrm>
              <a:off x="4275222" y="2486526"/>
              <a:ext cx="1050756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배달의민족 한나" panose="02000503000000020003" pitchFamily="2" charset="-127"/>
                  <a:ea typeface="배달의민족 한나" panose="02000503000000020003" pitchFamily="2" charset="-127"/>
                </a:rPr>
                <a:t>Flute [Y/N]</a:t>
              </a:r>
              <a:endParaRPr lang="ko-KR" altLang="en-US" sz="1400" dirty="0">
                <a:solidFill>
                  <a:schemeClr val="bg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09F2B7B-D34A-BF49-DD7E-57992583EAE1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3692943" y="710081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8CAA3F81-DBC0-1C26-2952-4D7AE435129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1359786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1A3AB40-FFCB-1C6B-D736-A73159731A58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1985428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5917A9B3-97E0-C721-D52D-ED004E05A7D4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2667218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8B847C-0287-0AEA-077B-2D2C3452EF3C}"/>
              </a:ext>
            </a:extLst>
          </p:cNvPr>
          <p:cNvGrpSpPr/>
          <p:nvPr/>
        </p:nvGrpSpPr>
        <p:grpSpPr>
          <a:xfrm>
            <a:off x="5591871" y="2838032"/>
            <a:ext cx="4778315" cy="2819803"/>
            <a:chOff x="983431" y="3756103"/>
            <a:chExt cx="4778315" cy="2819803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5AF6A7D-E5C9-D516-4ED1-4A12A7BE70FB}"/>
                </a:ext>
              </a:extLst>
            </p:cNvPr>
            <p:cNvGrpSpPr/>
            <p:nvPr/>
          </p:nvGrpSpPr>
          <p:grpSpPr>
            <a:xfrm>
              <a:off x="995184" y="3756103"/>
              <a:ext cx="1908349" cy="572218"/>
              <a:chOff x="1185429" y="2974576"/>
              <a:chExt cx="1908349" cy="572218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0D4B595-1FB3-E406-D902-7B9F398D6007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Piano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A5F78A8-DDBA-6E73-8F06-16BBE68F56FC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84" name="직사각형 83">
                  <a:extLst>
                    <a:ext uri="{FF2B5EF4-FFF2-40B4-BE49-F238E27FC236}">
                      <a16:creationId xmlns:a16="http://schemas.microsoft.com/office/drawing/2014/main" id="{B55C31D7-5CAD-A763-B9A3-131D9FEA843A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Yes</a:t>
                  </a:r>
                  <a:endParaRPr lang="ko-KR" altLang="en-US" sz="1200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85" name="직사각형 84">
                  <a:extLst>
                    <a:ext uri="{FF2B5EF4-FFF2-40B4-BE49-F238E27FC236}">
                      <a16:creationId xmlns:a16="http://schemas.microsoft.com/office/drawing/2014/main" id="{81E70E83-1090-ACF8-58AB-C1878AFE30E1}"/>
                    </a:ext>
                  </a:extLst>
                </p:cNvPr>
                <p:cNvSpPr/>
                <p:nvPr/>
              </p:nvSpPr>
              <p:spPr>
                <a:xfrm>
                  <a:off x="1828802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97081B89-3A07-2B16-6FB0-8D103E2AFFB9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E1BAC8A9-F89D-97C8-C163-C53BD34F0A83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0FBDB0E-B412-36C8-7A9B-B38EB25993FC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700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Cello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55E2F3F-A9A2-A0E6-D824-83136808E20B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293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Violin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FFD776-67DA-AA39-5D80-8FA1459111E6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Flute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97E59BA-B772-219C-59BD-AF1A2484D483}"/>
                </a:ext>
              </a:extLst>
            </p:cNvPr>
            <p:cNvGrpSpPr/>
            <p:nvPr/>
          </p:nvGrpSpPr>
          <p:grpSpPr>
            <a:xfrm>
              <a:off x="995132" y="4496779"/>
              <a:ext cx="1908349" cy="572218"/>
              <a:chOff x="1185429" y="2974576"/>
              <a:chExt cx="1908349" cy="572218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AF8ABE-76D4-162B-ED2D-7F246C08C8FB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Piano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47F3A8FC-37D3-4676-724A-09B1C53C453E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38E24FF-C964-01E7-D269-3DB1F13B6B93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0AF48263-1E56-446C-248C-7E3FD1DD7C36}"/>
                    </a:ext>
                  </a:extLst>
                </p:cNvPr>
                <p:cNvSpPr/>
                <p:nvPr/>
              </p:nvSpPr>
              <p:spPr>
                <a:xfrm>
                  <a:off x="1828802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No</a:t>
                  </a:r>
                  <a:endParaRPr lang="ko-KR" altLang="en-US" sz="1200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0E869330-67FE-EF85-3751-081CC3564443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EAC95F70-E0C5-E2CD-70F4-660D685FB3B8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A233430-FF5D-9C61-C6D2-5505E8395242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700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Cello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EB6D872-6C1D-F24E-1099-43FB550640A8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293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Violin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9EA2280-E8C0-C8BE-467B-CE4A4B9BBAE6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Flute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9F1F2974-8AD5-DE21-1A9E-37424B41ADA3}"/>
                </a:ext>
              </a:extLst>
            </p:cNvPr>
            <p:cNvGrpSpPr/>
            <p:nvPr/>
          </p:nvGrpSpPr>
          <p:grpSpPr>
            <a:xfrm>
              <a:off x="983431" y="5237455"/>
              <a:ext cx="1908349" cy="572218"/>
              <a:chOff x="1185429" y="2974576"/>
              <a:chExt cx="1908349" cy="57221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7CBC419-CD70-8CE2-60E8-75FC038EA2F8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Piano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22DB4E64-96B5-3B29-73D9-59F02A45FAB7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7568DF9F-A18B-4237-D1AE-9A38502860C2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33F7FB77-1B41-D97F-DCB4-3653E19B9DED}"/>
                    </a:ext>
                  </a:extLst>
                </p:cNvPr>
                <p:cNvSpPr/>
                <p:nvPr/>
              </p:nvSpPr>
              <p:spPr>
                <a:xfrm>
                  <a:off x="1828802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B2C2A679-DE85-9554-6D21-C28727A82B01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Yes</a:t>
                  </a:r>
                  <a:endParaRPr lang="ko-KR" altLang="en-US" sz="1200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D92527C8-55BF-A95C-3A30-DE774650CFEE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8BAC0DA-EE59-3881-E60D-C0CD54809B2E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700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Cello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A19DFE-AAE5-DDE0-AFBE-6628BA2CEF20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293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Violin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D42734-EE85-2F92-F73D-3FC89B5D9302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Flute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5E01DA30-030D-7915-865E-5909AE82661A}"/>
                </a:ext>
              </a:extLst>
            </p:cNvPr>
            <p:cNvGrpSpPr/>
            <p:nvPr/>
          </p:nvGrpSpPr>
          <p:grpSpPr>
            <a:xfrm>
              <a:off x="983431" y="6003688"/>
              <a:ext cx="1908350" cy="572218"/>
              <a:chOff x="1185429" y="2974576"/>
              <a:chExt cx="1908350" cy="572218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C0E4989-1564-81C2-0C75-E3D693212F72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Piano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482B4650-6B85-1334-21DC-54A2B04D1D29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7" cy="307777"/>
                <a:chOff x="1171075" y="3248527"/>
                <a:chExt cx="2630906" cy="433137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94060A2F-2D8D-44EF-6F67-CC0A4BACA2E2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4EC1C207-FB27-3437-7DD3-0F03D20149B3}"/>
                    </a:ext>
                  </a:extLst>
                </p:cNvPr>
                <p:cNvSpPr/>
                <p:nvPr/>
              </p:nvSpPr>
              <p:spPr>
                <a:xfrm>
                  <a:off x="1828800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0D7687BC-571C-9F30-D23F-868265B0FA95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-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7012522E-359C-FB6D-E14C-9A68021116CF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No</a:t>
                  </a:r>
                  <a:endParaRPr lang="ko-KR" altLang="en-US" sz="1200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5E403F3-BE9B-59E3-A10C-1D2110229AA6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700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Cello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7B72CB8-52C0-F404-9653-4D53ED4C4C9D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293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Violin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8E7E5B-D336-136C-6D5C-F32F4A9526EE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Flute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DF403823-6666-95E5-E3BF-2DC2763BD8BB}"/>
                </a:ext>
              </a:extLst>
            </p:cNvPr>
            <p:cNvGrpSpPr/>
            <p:nvPr/>
          </p:nvGrpSpPr>
          <p:grpSpPr>
            <a:xfrm>
              <a:off x="3853397" y="4799418"/>
              <a:ext cx="1908349" cy="572218"/>
              <a:chOff x="1185429" y="2974576"/>
              <a:chExt cx="1908349" cy="57221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B1501B-48FD-BD5E-061F-4004D37C007C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Piano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7EFC665-784B-145D-FF61-E20427DB3DB6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A2CA795-6179-50B4-F985-09AA40DB1C32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43AFB77-6E4C-E3D5-3061-4BCDE6DD8137}"/>
                    </a:ext>
                  </a:extLst>
                </p:cNvPr>
                <p:cNvSpPr/>
                <p:nvPr/>
              </p:nvSpPr>
              <p:spPr>
                <a:xfrm>
                  <a:off x="1828801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4231BFEA-B2A6-988F-6636-8714F79ACA55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1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1691DA97-8115-EC19-0DF2-F9F89BEE1ECA}"/>
                    </a:ext>
                  </a:extLst>
                </p:cNvPr>
                <p:cNvSpPr/>
                <p:nvPr/>
              </p:nvSpPr>
              <p:spPr>
                <a:xfrm>
                  <a:off x="3144253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배달의민족 한나" panose="02000503000000020003" pitchFamily="2" charset="-127"/>
                      <a:ea typeface="배달의민족 한나" panose="02000503000000020003" pitchFamily="2" charset="-127"/>
                    </a:rPr>
                    <a:t>0</a:t>
                  </a:r>
                  <a:endParaRPr lang="ko-KR" altLang="en-US" dirty="0">
                    <a:solidFill>
                      <a:schemeClr val="tx1"/>
                    </a:solidFill>
                    <a:latin typeface="배달의민족 한나" panose="02000503000000020003" pitchFamily="2" charset="-127"/>
                    <a:ea typeface="배달의민족 한나" panose="02000503000000020003" pitchFamily="2" charset="-127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2B0612-689D-CB56-DB6E-D714E2F6E84A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7000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Cello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D9E2707-DB9E-A4DA-3A0E-D1F8FEA78F9E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2931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Violin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EC092-5A7E-D981-9AEA-837507E3A86B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latin typeface="배달의민족 한나" panose="02000503000000020003" pitchFamily="2" charset="-127"/>
                    <a:ea typeface="배달의민족 한나" panose="02000503000000020003" pitchFamily="2" charset="-127"/>
                  </a:rPr>
                  <a:t>Flute</a:t>
                </a:r>
                <a:endParaRPr lang="ko-KR" altLang="en-US" sz="1050" dirty="0">
                  <a:latin typeface="배달의민족 한나" panose="02000503000000020003" pitchFamily="2" charset="-127"/>
                  <a:ea typeface="배달의민족 한나" panose="02000503000000020003" pitchFamily="2" charset="-127"/>
                </a:endParaRPr>
              </a:p>
            </p:txBody>
          </p:sp>
        </p:grp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3B87549E-7962-0377-4EF4-944441EF88A6}"/>
                </a:ext>
              </a:extLst>
            </p:cNvPr>
            <p:cNvSpPr/>
            <p:nvPr/>
          </p:nvSpPr>
          <p:spPr>
            <a:xfrm>
              <a:off x="3133600" y="4338764"/>
              <a:ext cx="582278" cy="179097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endParaRPr>
            </a:p>
          </p:txBody>
        </p:sp>
      </p:grpSp>
      <p:pic>
        <p:nvPicPr>
          <p:cNvPr id="88" name="Picture 2">
            <a:extLst>
              <a:ext uri="{FF2B5EF4-FFF2-40B4-BE49-F238E27FC236}">
                <a16:creationId xmlns:a16="http://schemas.microsoft.com/office/drawing/2014/main" id="{F6784576-8C9B-8751-7FDA-3BD3B6FB4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39" y="1266316"/>
            <a:ext cx="3160193" cy="208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텍스트 개체 틀 2">
            <a:extLst>
              <a:ext uri="{FF2B5EF4-FFF2-40B4-BE49-F238E27FC236}">
                <a16:creationId xmlns:a16="http://schemas.microsoft.com/office/drawing/2014/main" id="{B04EDC61-C9ED-018C-0521-EA8AB45AD4D6}"/>
              </a:ext>
            </a:extLst>
          </p:cNvPr>
          <p:cNvSpPr txBox="1">
            <a:spLocks/>
          </p:cNvSpPr>
          <p:nvPr/>
        </p:nvSpPr>
        <p:spPr>
          <a:xfrm>
            <a:off x="6066497" y="854963"/>
            <a:ext cx="6477000" cy="400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U-Net +CNN(Conv:</a:t>
            </a:r>
            <a:r>
              <a:rPr lang="ko-KR" altLang="en-US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kernel_size=3, padding=0, ReLU,</a:t>
            </a:r>
            <a:r>
              <a:rPr lang="ko-KR" altLang="en-US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Maxpool: 2x2, FCN-&gt;Sigmoid)</a:t>
            </a:r>
            <a:endParaRPr lang="en-US" altLang="ko-KR" dirty="0">
              <a:solidFill>
                <a:schemeClr val="tx1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776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5">
            <a:extLst>
              <a:ext uri="{FF2B5EF4-FFF2-40B4-BE49-F238E27FC236}">
                <a16:creationId xmlns:a16="http://schemas.microsoft.com/office/drawing/2014/main" id="{8698CE85-E675-8EAA-491F-8AD8D564F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427311"/>
            <a:ext cx="410445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지난 프로젝트 요약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charset="-127"/>
              <a:ea typeface="배달의민족 한나" panose="02000503000000020003"/>
            </a:endParaRPr>
          </a:p>
          <a:p>
            <a:pPr marL="342900" indent="-34290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학습 결과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charset="-127"/>
              <a:ea typeface="배달의민족 한나" panose="02000503000000020003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5913C-17A4-0CE7-F52C-2992E9D6EC85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B70E3B5-8558-E610-6C6C-A9C10557B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273630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charset="-127"/>
                <a:ea typeface="배달의민족 한나" panose="02000503000000020003"/>
              </a:rPr>
              <a:t>1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EEBAE73-130D-CEAE-380F-450F18D5F6CA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3FA1F66-8477-C234-13BE-A44A8B70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7" y="3495675"/>
            <a:ext cx="3785166" cy="21253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B6AA91D-687F-2A23-9B53-9CAC92759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443" y="1320216"/>
            <a:ext cx="4096139" cy="22999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5064CD-2874-17D0-81AE-0B26F57D66AA}"/>
              </a:ext>
            </a:extLst>
          </p:cNvPr>
          <p:cNvSpPr txBox="1"/>
          <p:nvPr/>
        </p:nvSpPr>
        <p:spPr>
          <a:xfrm>
            <a:off x="422296" y="2877230"/>
            <a:ext cx="6605019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Case1) Train loss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 지속적으로 줄고 </a:t>
            </a: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Val loss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 줄었다가 늘었다가 함</a:t>
            </a:r>
            <a:endParaRPr lang="en-US" altLang="ko-KR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</a:t>
            </a:r>
            <a:r>
              <a:rPr lang="ko-KR" altLang="en-US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첼로</a:t>
            </a:r>
            <a:r>
              <a:rPr lang="en-US" altLang="ko-KR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드럼</a:t>
            </a:r>
            <a:r>
              <a:rPr lang="en-US" altLang="ko-KR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피아노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02A21-F29B-E2A2-804A-6DD553F4F496}"/>
              </a:ext>
            </a:extLst>
          </p:cNvPr>
          <p:cNvSpPr txBox="1"/>
          <p:nvPr/>
        </p:nvSpPr>
        <p:spPr>
          <a:xfrm>
            <a:off x="5863166" y="618902"/>
            <a:ext cx="9303392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Case2) Train loss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 지속적으로 줄어드는데 </a:t>
            </a: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Val loss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 내려가지 않거나 오히려 올라감</a:t>
            </a:r>
            <a:endParaRPr lang="en-US" altLang="ko-KR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</a:t>
            </a:r>
            <a:r>
              <a:rPr lang="ko-KR" altLang="en-US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비올라</a:t>
            </a:r>
            <a:r>
              <a:rPr lang="en-US" altLang="ko-KR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바이올린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088554F-FE4A-3B7E-1D3E-431AE036E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166" y="4471050"/>
            <a:ext cx="3942808" cy="22999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257E17-4D20-CC26-B3D5-91A48BEF0EE4}"/>
              </a:ext>
            </a:extLst>
          </p:cNvPr>
          <p:cNvSpPr txBox="1"/>
          <p:nvPr/>
        </p:nvSpPr>
        <p:spPr>
          <a:xfrm>
            <a:off x="5984559" y="3857394"/>
            <a:ext cx="9303392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Case3) Train loss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와 </a:t>
            </a:r>
            <a:r>
              <a:rPr lang="en-US" altLang="ko-KR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Val loss</a:t>
            </a:r>
            <a:r>
              <a:rPr lang="ko-KR" altLang="en-US" sz="1400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 변화가 거의 없거나 없음</a:t>
            </a:r>
            <a:endParaRPr lang="en-US" altLang="ko-KR" sz="1400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</a:t>
            </a:r>
            <a:r>
              <a:rPr lang="ko-KR" altLang="en-US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클라리넷</a:t>
            </a:r>
            <a:r>
              <a:rPr lang="en-US" altLang="ko-KR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1400" b="1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플루트</a:t>
            </a:r>
          </a:p>
        </p:txBody>
      </p:sp>
    </p:spTree>
    <p:extLst>
      <p:ext uri="{BB962C8B-B14F-4D97-AF65-F5344CB8AC3E}">
        <p14:creationId xmlns:p14="http://schemas.microsoft.com/office/powerpoint/2010/main" val="359745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5">
            <a:extLst>
              <a:ext uri="{FF2B5EF4-FFF2-40B4-BE49-F238E27FC236}">
                <a16:creationId xmlns:a16="http://schemas.microsoft.com/office/drawing/2014/main" id="{4A687DB6-F921-1CB0-2DE7-BDB985527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28" y="467961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진행 상황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CE0740D2-C2D1-CE24-E4D7-093BC6A3B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6" y="1030427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현 상황 분석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5B1742-F6C8-ADB1-ABC1-868E291CFF92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BFA878-2C32-F1D5-2C65-4B83BCA67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F2258A-BD36-42E9-697D-09EA9473D5BB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4106A89-0595-D8F5-8AF1-F9AC36C05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69835"/>
              </p:ext>
            </p:extLst>
          </p:nvPr>
        </p:nvGraphicFramePr>
        <p:xfrm>
          <a:off x="5435352" y="1185597"/>
          <a:ext cx="5994225" cy="48242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025">
                  <a:extLst>
                    <a:ext uri="{9D8B030D-6E8A-4147-A177-3AD203B41FA5}">
                      <a16:colId xmlns:a16="http://schemas.microsoft.com/office/drawing/2014/main" val="1340554567"/>
                    </a:ext>
                  </a:extLst>
                </a:gridCol>
                <a:gridCol w="666025">
                  <a:extLst>
                    <a:ext uri="{9D8B030D-6E8A-4147-A177-3AD203B41FA5}">
                      <a16:colId xmlns:a16="http://schemas.microsoft.com/office/drawing/2014/main" val="501059053"/>
                    </a:ext>
                  </a:extLst>
                </a:gridCol>
                <a:gridCol w="666025">
                  <a:extLst>
                    <a:ext uri="{9D8B030D-6E8A-4147-A177-3AD203B41FA5}">
                      <a16:colId xmlns:a16="http://schemas.microsoft.com/office/drawing/2014/main" val="958718686"/>
                    </a:ext>
                  </a:extLst>
                </a:gridCol>
                <a:gridCol w="666025">
                  <a:extLst>
                    <a:ext uri="{9D8B030D-6E8A-4147-A177-3AD203B41FA5}">
                      <a16:colId xmlns:a16="http://schemas.microsoft.com/office/drawing/2014/main" val="499032043"/>
                    </a:ext>
                  </a:extLst>
                </a:gridCol>
                <a:gridCol w="666025">
                  <a:extLst>
                    <a:ext uri="{9D8B030D-6E8A-4147-A177-3AD203B41FA5}">
                      <a16:colId xmlns:a16="http://schemas.microsoft.com/office/drawing/2014/main" val="2238741991"/>
                    </a:ext>
                  </a:extLst>
                </a:gridCol>
                <a:gridCol w="666025">
                  <a:extLst>
                    <a:ext uri="{9D8B030D-6E8A-4147-A177-3AD203B41FA5}">
                      <a16:colId xmlns:a16="http://schemas.microsoft.com/office/drawing/2014/main" val="44785587"/>
                    </a:ext>
                  </a:extLst>
                </a:gridCol>
                <a:gridCol w="666025">
                  <a:extLst>
                    <a:ext uri="{9D8B030D-6E8A-4147-A177-3AD203B41FA5}">
                      <a16:colId xmlns:a16="http://schemas.microsoft.com/office/drawing/2014/main" val="4036070954"/>
                    </a:ext>
                  </a:extLst>
                </a:gridCol>
                <a:gridCol w="666025">
                  <a:extLst>
                    <a:ext uri="{9D8B030D-6E8A-4147-A177-3AD203B41FA5}">
                      <a16:colId xmlns:a16="http://schemas.microsoft.com/office/drawing/2014/main" val="255077218"/>
                    </a:ext>
                  </a:extLst>
                </a:gridCol>
                <a:gridCol w="666025">
                  <a:extLst>
                    <a:ext uri="{9D8B030D-6E8A-4147-A177-3AD203B41FA5}">
                      <a16:colId xmlns:a16="http://schemas.microsoft.com/office/drawing/2014/main" val="647744022"/>
                    </a:ext>
                  </a:extLst>
                </a:gridCol>
              </a:tblGrid>
              <a:tr h="541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10/31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첼로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클라리넷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드럼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플루트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피아노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비올라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바이올린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extLst>
                  <a:ext uri="{0D108BD9-81ED-4DB2-BD59-A6C34878D82A}">
                    <a16:rowId xmlns:a16="http://schemas.microsoft.com/office/drawing/2014/main" val="2180470291"/>
                  </a:ext>
                </a:extLst>
              </a:tr>
              <a:tr h="541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첼로</a:t>
                      </a:r>
                      <a:endParaRPr lang="en-US" altLang="ko-KR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2009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[76]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41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[141]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272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[335]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[912]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[1075]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3397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extLst>
                  <a:ext uri="{0D108BD9-81ED-4DB2-BD59-A6C34878D82A}">
                    <a16:rowId xmlns:a16="http://schemas.microsoft.com/office/drawing/2014/main" val="1560395427"/>
                  </a:ext>
                </a:extLst>
              </a:tr>
              <a:tr h="541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클라리넷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[76]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344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[16]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445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[445]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[100]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905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extLst>
                  <a:ext uri="{0D108BD9-81ED-4DB2-BD59-A6C34878D82A}">
                    <a16:rowId xmlns:a16="http://schemas.microsoft.com/office/drawing/2014/main" val="1221506407"/>
                  </a:ext>
                </a:extLst>
              </a:tr>
              <a:tr h="541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드럼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41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[141]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[16]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958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[67]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[139]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1221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extLst>
                  <a:ext uri="{0D108BD9-81ED-4DB2-BD59-A6C34878D82A}">
                    <a16:rowId xmlns:a16="http://schemas.microsoft.com/office/drawing/2014/main" val="1767658314"/>
                  </a:ext>
                </a:extLst>
              </a:tr>
              <a:tr h="541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플루트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1153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722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[722]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1875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extLst>
                  <a:ext uri="{0D108BD9-81ED-4DB2-BD59-A6C34878D82A}">
                    <a16:rowId xmlns:a16="http://schemas.microsoft.com/office/drawing/2014/main" val="930329354"/>
                  </a:ext>
                </a:extLst>
              </a:tr>
              <a:tr h="541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피아노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272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[335]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445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[445]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[67]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722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[722]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1349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478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[478]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[955]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4288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extLst>
                  <a:ext uri="{0D108BD9-81ED-4DB2-BD59-A6C34878D82A}">
                    <a16:rowId xmlns:a16="http://schemas.microsoft.com/office/drawing/2014/main" val="2525853362"/>
                  </a:ext>
                </a:extLst>
              </a:tr>
              <a:tr h="541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비올라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[912]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478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[478]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656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81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[993]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2127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extLst>
                  <a:ext uri="{0D108BD9-81ED-4DB2-BD59-A6C34878D82A}">
                    <a16:rowId xmlns:a16="http://schemas.microsoft.com/office/drawing/2014/main" val="3939011856"/>
                  </a:ext>
                </a:extLst>
              </a:tr>
              <a:tr h="541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바이올린</a:t>
                      </a:r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[1075]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[100]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[139]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892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[955]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81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[993]</a:t>
                      </a:r>
                      <a:endParaRPr lang="ko-KR" altLang="en-US" sz="1500" dirty="0"/>
                    </a:p>
                  </a:txBody>
                  <a:tcPr marL="77331" marR="77331" marT="38665" marB="38665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2570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4681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extLst>
                  <a:ext uri="{0D108BD9-81ED-4DB2-BD59-A6C34878D82A}">
                    <a16:rowId xmlns:a16="http://schemas.microsoft.com/office/drawing/2014/main" val="2201442707"/>
                  </a:ext>
                </a:extLst>
              </a:tr>
              <a:tr h="493725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3397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905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1221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1875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4288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2127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4681</a:t>
                      </a:r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7331" marR="77331" marT="38665" marB="38665" anchor="ctr"/>
                </a:tc>
                <a:extLst>
                  <a:ext uri="{0D108BD9-81ED-4DB2-BD59-A6C34878D82A}">
                    <a16:rowId xmlns:a16="http://schemas.microsoft.com/office/drawing/2014/main" val="30345310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728E2F8-9BA9-3D18-E90C-D139FADBBCC6}"/>
              </a:ext>
            </a:extLst>
          </p:cNvPr>
          <p:cNvSpPr txBox="1"/>
          <p:nvPr/>
        </p:nvSpPr>
        <p:spPr>
          <a:xfrm>
            <a:off x="575556" y="2949237"/>
            <a:ext cx="429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10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5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초로 분할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약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 증가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6F59B-6E90-CBF1-FFB6-9FF7B02000D5}"/>
              </a:ext>
            </a:extLst>
          </p:cNvPr>
          <p:cNvSpPr txBox="1"/>
          <p:nvPr/>
        </p:nvSpPr>
        <p:spPr>
          <a:xfrm>
            <a:off x="1015295" y="3595568"/>
            <a:ext cx="3153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Tensor </a:t>
            </a:r>
            <a:r>
              <a:rPr lang="ko-KR" altLang="en-US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크기 </a:t>
            </a:r>
            <a:r>
              <a:rPr lang="en-US" altLang="ko-KR" sz="1400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: 336x431 -&gt; 168x216</a:t>
            </a:r>
            <a:endParaRPr lang="ko-KR" altLang="en-US" sz="1400" dirty="0">
              <a:solidFill>
                <a:srgbClr val="FF0000"/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DACD61E-0CFE-05AB-6D5D-4A6C9268ABE2}"/>
              </a:ext>
            </a:extLst>
          </p:cNvPr>
          <p:cNvSpPr/>
          <p:nvPr/>
        </p:nvSpPr>
        <p:spPr>
          <a:xfrm>
            <a:off x="5526025" y="6193258"/>
            <a:ext cx="482792" cy="482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3323AC-20C5-0BDC-6EBA-B2DBB791C29A}"/>
              </a:ext>
            </a:extLst>
          </p:cNvPr>
          <p:cNvSpPr txBox="1"/>
          <p:nvPr/>
        </p:nvSpPr>
        <p:spPr>
          <a:xfrm>
            <a:off x="6008817" y="62499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없음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1254047-D35A-FF24-0382-352BF7A8885E}"/>
              </a:ext>
            </a:extLst>
          </p:cNvPr>
          <p:cNvSpPr/>
          <p:nvPr/>
        </p:nvSpPr>
        <p:spPr>
          <a:xfrm>
            <a:off x="7265926" y="6193258"/>
            <a:ext cx="482792" cy="48279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2A141-BB42-932A-7F06-55B8B8B6D4D7}"/>
              </a:ext>
            </a:extLst>
          </p:cNvPr>
          <p:cNvSpPr txBox="1"/>
          <p:nvPr/>
        </p:nvSpPr>
        <p:spPr>
          <a:xfrm>
            <a:off x="7748718" y="6249988"/>
            <a:ext cx="162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매우 부족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799D226-893F-50B7-EB51-261D1438DD59}"/>
              </a:ext>
            </a:extLst>
          </p:cNvPr>
          <p:cNvSpPr/>
          <p:nvPr/>
        </p:nvSpPr>
        <p:spPr>
          <a:xfrm>
            <a:off x="9414285" y="6193258"/>
            <a:ext cx="482792" cy="4827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FCAB11-3EBA-D5A7-BEDC-A9A2659CE7AD}"/>
              </a:ext>
            </a:extLst>
          </p:cNvPr>
          <p:cNvSpPr txBox="1"/>
          <p:nvPr/>
        </p:nvSpPr>
        <p:spPr>
          <a:xfrm>
            <a:off x="9897076" y="6249988"/>
            <a:ext cx="20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충분치 않음</a:t>
            </a:r>
          </a:p>
        </p:txBody>
      </p:sp>
    </p:spTree>
    <p:extLst>
      <p:ext uri="{BB962C8B-B14F-4D97-AF65-F5344CB8AC3E}">
        <p14:creationId xmlns:p14="http://schemas.microsoft.com/office/powerpoint/2010/main" val="311063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5">
            <a:extLst>
              <a:ext uri="{FF2B5EF4-FFF2-40B4-BE49-F238E27FC236}">
                <a16:creationId xmlns:a16="http://schemas.microsoft.com/office/drawing/2014/main" id="{4A687DB6-F921-1CB0-2DE7-BDB985527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28" y="467961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진행 상황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CE0740D2-C2D1-CE24-E4D7-093BC6A3B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6" y="1030427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현 상황 분석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5B1742-F6C8-ADB1-ABC1-868E291CFF92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BFA878-2C32-F1D5-2C65-4B83BCA67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F2258A-BD36-42E9-697D-09EA9473D5BB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C0FB54C-8FAF-6220-E9B9-B158D6427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605123"/>
              </p:ext>
            </p:extLst>
          </p:nvPr>
        </p:nvGraphicFramePr>
        <p:xfrm>
          <a:off x="5435352" y="1185597"/>
          <a:ext cx="6097014" cy="49069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446">
                  <a:extLst>
                    <a:ext uri="{9D8B030D-6E8A-4147-A177-3AD203B41FA5}">
                      <a16:colId xmlns:a16="http://schemas.microsoft.com/office/drawing/2014/main" val="1340554567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501059053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958718686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499032043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2238741991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44785587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4036070954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255077218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647744022"/>
                    </a:ext>
                  </a:extLst>
                </a:gridCol>
              </a:tblGrid>
              <a:tr h="550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11/8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첼로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클라리넷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드럼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플루트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피아노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비올라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바이올린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2180470291"/>
                  </a:ext>
                </a:extLst>
              </a:tr>
              <a:tr h="550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첼로</a:t>
                      </a:r>
                      <a:endParaRPr lang="en-US" altLang="ko-KR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2079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124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[467]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[221]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[1182]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[568]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[3069]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[2522]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6757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1560395427"/>
                  </a:ext>
                </a:extLst>
              </a:tr>
              <a:tr h="550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클라리넷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124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[467]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2109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152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[395]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[653]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999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[1696]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[190]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183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[731]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4785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1221506407"/>
                  </a:ext>
                </a:extLst>
              </a:tr>
              <a:tr h="550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드럼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[221]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152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[395]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1468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[184]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[265]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[174]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2313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1767658314"/>
                  </a:ext>
                </a:extLst>
              </a:tr>
              <a:tr h="550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플루트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[1182]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[653]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[184]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2330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[1165]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[979]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[261]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4949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930329354"/>
                  </a:ext>
                </a:extLst>
              </a:tr>
              <a:tr h="550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피아노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[568]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999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[1696]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[265]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[1165]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1349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[691]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[1433]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6276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2525853362"/>
                  </a:ext>
                </a:extLst>
              </a:tr>
              <a:tr h="550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비올라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[3069]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[190]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[979]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[691]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819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81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[2171]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4660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3939011856"/>
                  </a:ext>
                </a:extLst>
              </a:tr>
              <a:tr h="550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바이올린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[2522]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183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[731]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[174]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[261]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[1433]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81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[2171]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2686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6894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2201442707"/>
                  </a:ext>
                </a:extLst>
              </a:tr>
              <a:tr h="50219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6757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4785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2313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4949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6276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4660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6894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30345310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16ECAE1-913F-44C6-0E9E-126CD5E862D3}"/>
              </a:ext>
            </a:extLst>
          </p:cNvPr>
          <p:cNvSpPr txBox="1"/>
          <p:nvPr/>
        </p:nvSpPr>
        <p:spPr>
          <a:xfrm>
            <a:off x="575556" y="2949237"/>
            <a:ext cx="42999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10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5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초로 분할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약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 증가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독주 데이터 불균형 해소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BD31DC3-662D-9559-8BA4-5FBCAE40A376}"/>
              </a:ext>
            </a:extLst>
          </p:cNvPr>
          <p:cNvSpPr/>
          <p:nvPr/>
        </p:nvSpPr>
        <p:spPr>
          <a:xfrm>
            <a:off x="5526025" y="6193258"/>
            <a:ext cx="482792" cy="482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071235-306D-956D-22B9-ED1B1F57190E}"/>
              </a:ext>
            </a:extLst>
          </p:cNvPr>
          <p:cNvSpPr txBox="1"/>
          <p:nvPr/>
        </p:nvSpPr>
        <p:spPr>
          <a:xfrm>
            <a:off x="6008817" y="62499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없음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8A55C8-2AEA-A45E-EC2D-50CD65949143}"/>
              </a:ext>
            </a:extLst>
          </p:cNvPr>
          <p:cNvSpPr/>
          <p:nvPr/>
        </p:nvSpPr>
        <p:spPr>
          <a:xfrm>
            <a:off x="7265926" y="6193258"/>
            <a:ext cx="482792" cy="48279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6F337-6E4E-20AB-8163-A02B3A639219}"/>
              </a:ext>
            </a:extLst>
          </p:cNvPr>
          <p:cNvSpPr txBox="1"/>
          <p:nvPr/>
        </p:nvSpPr>
        <p:spPr>
          <a:xfrm>
            <a:off x="7748718" y="6249988"/>
            <a:ext cx="162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매우 부족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FB43544-BC59-43E5-B8CA-1CAE392ED1F5}"/>
              </a:ext>
            </a:extLst>
          </p:cNvPr>
          <p:cNvSpPr/>
          <p:nvPr/>
        </p:nvSpPr>
        <p:spPr>
          <a:xfrm>
            <a:off x="9414285" y="6193258"/>
            <a:ext cx="482792" cy="4827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E08B36-61EF-9C79-8027-94F5F131233F}"/>
              </a:ext>
            </a:extLst>
          </p:cNvPr>
          <p:cNvSpPr txBox="1"/>
          <p:nvPr/>
        </p:nvSpPr>
        <p:spPr>
          <a:xfrm>
            <a:off x="9897076" y="6249988"/>
            <a:ext cx="20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충분치 않음</a:t>
            </a:r>
          </a:p>
        </p:txBody>
      </p:sp>
    </p:spTree>
    <p:extLst>
      <p:ext uri="{BB962C8B-B14F-4D97-AF65-F5344CB8AC3E}">
        <p14:creationId xmlns:p14="http://schemas.microsoft.com/office/powerpoint/2010/main" val="159263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25">
            <a:extLst>
              <a:ext uri="{FF2B5EF4-FFF2-40B4-BE49-F238E27FC236}">
                <a16:creationId xmlns:a16="http://schemas.microsoft.com/office/drawing/2014/main" id="{4A687DB6-F921-1CB0-2DE7-BDB985527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28" y="467961"/>
            <a:ext cx="410445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진행 상황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CE0740D2-C2D1-CE24-E4D7-093BC6A3B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36" y="1030427"/>
            <a:ext cx="4176464" cy="31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ts val="17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현 상황 분석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B5B1742-F6C8-ADB1-ABC1-868E291CFF92}"/>
              </a:ext>
            </a:extLst>
          </p:cNvPr>
          <p:cNvCxnSpPr/>
          <p:nvPr/>
        </p:nvCxnSpPr>
        <p:spPr>
          <a:xfrm>
            <a:off x="179512" y="236354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BFA878-2C32-F1D5-2C65-4B83BCA67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182250"/>
            <a:ext cx="108012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88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F2258A-BD36-42E9-697D-09EA9473D5BB}"/>
              </a:ext>
            </a:extLst>
          </p:cNvPr>
          <p:cNvCxnSpPr/>
          <p:nvPr/>
        </p:nvCxnSpPr>
        <p:spPr>
          <a:xfrm>
            <a:off x="179512" y="1556792"/>
            <a:ext cx="44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DD725D3-5E33-B26D-2308-779D4320E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918958"/>
              </p:ext>
            </p:extLst>
          </p:nvPr>
        </p:nvGraphicFramePr>
        <p:xfrm>
          <a:off x="5435352" y="1185597"/>
          <a:ext cx="6097014" cy="4906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7446">
                  <a:extLst>
                    <a:ext uri="{9D8B030D-6E8A-4147-A177-3AD203B41FA5}">
                      <a16:colId xmlns:a16="http://schemas.microsoft.com/office/drawing/2014/main" val="1340554567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501059053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958718686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499032043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2238741991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44785587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4036070954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255077218"/>
                    </a:ext>
                  </a:extLst>
                </a:gridCol>
                <a:gridCol w="677446">
                  <a:extLst>
                    <a:ext uri="{9D8B030D-6E8A-4147-A177-3AD203B41FA5}">
                      <a16:colId xmlns:a16="http://schemas.microsoft.com/office/drawing/2014/main" val="647744022"/>
                    </a:ext>
                  </a:extLst>
                </a:gridCol>
              </a:tblGrid>
              <a:tr h="5505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11/10</a:t>
                      </a:r>
                      <a:endParaRPr lang="ko-KR" altLang="en-US" sz="14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첼로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클라리넷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드럼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플루트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피아노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비올라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바이올린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2180470291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첼로</a:t>
                      </a:r>
                      <a:endParaRPr lang="en-US" altLang="ko-KR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2079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124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[467]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135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[286]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446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[1647]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[568]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[3069]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[2541]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6787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1560395427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클라리넷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124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[467]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2109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152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[395]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[653]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999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[1792]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331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[617]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183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[731]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5212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1221506407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드럼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135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[286]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152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[395]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1468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[184]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269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[467]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[52]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175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[275]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2733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1767658314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플루트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446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[1647]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[653]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[184]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2447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[1165]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585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[1920]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454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[1090]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6926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930329354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피아노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426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[568]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999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[1792]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269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[467]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888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[1165]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1349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[787]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[1433]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6574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2525853362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비올라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0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[3069]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331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[617]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52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[52]</a:t>
                      </a:r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585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[1920]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679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[787]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1344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708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[3154]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7232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3939011856"/>
                  </a:ext>
                </a:extLst>
              </a:tr>
              <a:tr h="550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바이올린</a:t>
                      </a:r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[2541]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183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[731]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175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[275]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454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[1090]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977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[1433]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708</a:t>
                      </a:r>
                    </a:p>
                    <a:p>
                      <a:pPr algn="ctr" latinLnBrk="1"/>
                      <a:r>
                        <a:rPr lang="en-US" altLang="ko-KR" sz="1500" dirty="0"/>
                        <a:t>[3154]</a:t>
                      </a:r>
                      <a:endParaRPr lang="ko-KR" altLang="en-US" sz="1500" dirty="0"/>
                    </a:p>
                  </a:txBody>
                  <a:tcPr marL="78656" marR="78656" marT="39328" marB="39328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2686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8451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2201442707"/>
                  </a:ext>
                </a:extLst>
              </a:tr>
              <a:tr h="50219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6787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5212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2733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6926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6574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7232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8451</a:t>
                      </a:r>
                      <a:endParaRPr lang="ko-KR" altLang="en-US" sz="1500" dirty="0"/>
                    </a:p>
                  </a:txBody>
                  <a:tcPr marL="78656" marR="78656" marT="39328" marB="39328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8656" marR="78656" marT="39328" marB="39328" anchor="ctr"/>
                </a:tc>
                <a:extLst>
                  <a:ext uri="{0D108BD9-81ED-4DB2-BD59-A6C34878D82A}">
                    <a16:rowId xmlns:a16="http://schemas.microsoft.com/office/drawing/2014/main" val="30345310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69A6BC-1338-D0A4-B9B2-D2BD70FE4902}"/>
              </a:ext>
            </a:extLst>
          </p:cNvPr>
          <p:cNvSpPr txBox="1"/>
          <p:nvPr/>
        </p:nvSpPr>
        <p:spPr>
          <a:xfrm>
            <a:off x="575556" y="2949237"/>
            <a:ext cx="42999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10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-&gt; 5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초로 분할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약 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</a:t>
            </a: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배 증가</a:t>
            </a:r>
            <a:r>
              <a:rPr lang="en-US" altLang="ko-KR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독주 데이터 불균형 해소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듀엣 합주 데이터 불균형 해소</a:t>
            </a:r>
            <a:endParaRPr lang="en-US" altLang="ko-KR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D32D804-ABCF-CD2A-5FB0-D664B4C7F2F6}"/>
              </a:ext>
            </a:extLst>
          </p:cNvPr>
          <p:cNvSpPr/>
          <p:nvPr/>
        </p:nvSpPr>
        <p:spPr>
          <a:xfrm>
            <a:off x="5526025" y="6193258"/>
            <a:ext cx="482792" cy="4827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9BAF4-C160-B54B-DC9E-95EE37659C8F}"/>
              </a:ext>
            </a:extLst>
          </p:cNvPr>
          <p:cNvSpPr txBox="1"/>
          <p:nvPr/>
        </p:nvSpPr>
        <p:spPr>
          <a:xfrm>
            <a:off x="6008817" y="62499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없음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120F9A-29DB-E9D4-4673-C904EFB7D0BB}"/>
              </a:ext>
            </a:extLst>
          </p:cNvPr>
          <p:cNvSpPr/>
          <p:nvPr/>
        </p:nvSpPr>
        <p:spPr>
          <a:xfrm>
            <a:off x="7265926" y="6193258"/>
            <a:ext cx="482792" cy="48279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B4B302-8CAD-5D43-5387-8096D4FC0A1F}"/>
              </a:ext>
            </a:extLst>
          </p:cNvPr>
          <p:cNvSpPr txBox="1"/>
          <p:nvPr/>
        </p:nvSpPr>
        <p:spPr>
          <a:xfrm>
            <a:off x="7748718" y="6249988"/>
            <a:ext cx="162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매우 부족</a:t>
            </a:r>
            <a:endParaRPr lang="ko-KR" altLang="en-US" dirty="0"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60E1B75-003E-B991-32AF-CC2BD655DC4A}"/>
              </a:ext>
            </a:extLst>
          </p:cNvPr>
          <p:cNvSpPr/>
          <p:nvPr/>
        </p:nvSpPr>
        <p:spPr>
          <a:xfrm>
            <a:off x="9414285" y="6193258"/>
            <a:ext cx="482792" cy="4827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A1C73-6748-F2FF-DB2B-4CEDC0014CC6}"/>
              </a:ext>
            </a:extLst>
          </p:cNvPr>
          <p:cNvSpPr txBox="1"/>
          <p:nvPr/>
        </p:nvSpPr>
        <p:spPr>
          <a:xfrm>
            <a:off x="9897076" y="6249988"/>
            <a:ext cx="2072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충분치 않음</a:t>
            </a:r>
          </a:p>
        </p:txBody>
      </p:sp>
    </p:spTree>
    <p:extLst>
      <p:ext uri="{BB962C8B-B14F-4D97-AF65-F5344CB8AC3E}">
        <p14:creationId xmlns:p14="http://schemas.microsoft.com/office/powerpoint/2010/main" val="3698752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2426</Words>
  <Application>Microsoft Office PowerPoint</Application>
  <PresentationFormat>와이드스크린</PresentationFormat>
  <Paragraphs>1153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배달의민족 한나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Byeongjun</dc:creator>
  <cp:lastModifiedBy>박지우</cp:lastModifiedBy>
  <cp:revision>35</cp:revision>
  <dcterms:created xsi:type="dcterms:W3CDTF">2022-11-13T13:19:32Z</dcterms:created>
  <dcterms:modified xsi:type="dcterms:W3CDTF">2022-11-14T08:12:03Z</dcterms:modified>
</cp:coreProperties>
</file>